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01" r:id="rId4"/>
  </p:sldMasterIdLst>
  <p:notesMasterIdLst>
    <p:notesMasterId r:id="rId17"/>
  </p:notesMasterIdLst>
  <p:sldIdLst>
    <p:sldId id="345" r:id="rId5"/>
    <p:sldId id="346" r:id="rId6"/>
    <p:sldId id="347" r:id="rId7"/>
    <p:sldId id="371" r:id="rId8"/>
    <p:sldId id="355" r:id="rId9"/>
    <p:sldId id="368" r:id="rId10"/>
    <p:sldId id="374" r:id="rId11"/>
    <p:sldId id="357" r:id="rId12"/>
    <p:sldId id="373" r:id="rId13"/>
    <p:sldId id="356" r:id="rId14"/>
    <p:sldId id="359" r:id="rId15"/>
    <p:sldId id="294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403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CC915290-8344-CD5D-185D-98D43C5DE9EE}" name="Kate Sample" initials="KS" userId="S::ksample@firstinspires.org::ad24f2c8-db21-4b10-9534-7a98911ec180" providerId="AD"/>
  <p188:author id="{E97725C9-38CB-DF41-38E4-16BBCD052361}" name="Tammy Pankey" initials="TP" userId="S::tpankey@firstinspires.org::89b84b47-0384-4d66-b56e-dc00ebdb68c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y Morgan" initials="KM" lastIdx="14" clrIdx="0">
    <p:extLst>
      <p:ext uri="{19B8F6BF-5375-455C-9EA6-DF929625EA0E}">
        <p15:presenceInfo xmlns:p15="http://schemas.microsoft.com/office/powerpoint/2012/main" userId="S::kmorgan@firstinspires.org::19752d8f-270a-426b-91ad-1bf5c79275bc" providerId="AD"/>
      </p:ext>
    </p:extLst>
  </p:cmAuthor>
  <p:cmAuthor id="2" name="Tammy Pankey" initials="TP" lastIdx="25" clrIdx="1">
    <p:extLst>
      <p:ext uri="{19B8F6BF-5375-455C-9EA6-DF929625EA0E}">
        <p15:presenceInfo xmlns:p15="http://schemas.microsoft.com/office/powerpoint/2012/main" userId="S::tpankey@firstinspires.org::89b84b47-0384-4d66-b56e-dc00ebdb68cf" providerId="AD"/>
      </p:ext>
    </p:extLst>
  </p:cmAuthor>
  <p:cmAuthor id="3" name="Betsy Daniels" initials="BD" lastIdx="4" clrIdx="2">
    <p:extLst>
      <p:ext uri="{19B8F6BF-5375-455C-9EA6-DF929625EA0E}">
        <p15:presenceInfo xmlns:p15="http://schemas.microsoft.com/office/powerpoint/2012/main" userId="S::bdaniels@firstinspires.org::a44171bd-6c25-4139-ab16-062dbd6de46d" providerId="AD"/>
      </p:ext>
    </p:extLst>
  </p:cmAuthor>
  <p:cmAuthor id="4" name="Libby Simpson" initials="LS" lastIdx="6" clrIdx="3">
    <p:extLst>
      <p:ext uri="{19B8F6BF-5375-455C-9EA6-DF929625EA0E}">
        <p15:presenceInfo xmlns:p15="http://schemas.microsoft.com/office/powerpoint/2012/main" userId="S::lsimpson@firstinspires.org::279f7fcd-fcc6-488a-9740-ffec112d6907" providerId="AD"/>
      </p:ext>
    </p:extLst>
  </p:cmAuthor>
  <p:cmAuthor id="5" name="Marian Murphy" initials="MM" lastIdx="9" clrIdx="4">
    <p:extLst>
      <p:ext uri="{19B8F6BF-5375-455C-9EA6-DF929625EA0E}">
        <p15:presenceInfo xmlns:p15="http://schemas.microsoft.com/office/powerpoint/2012/main" userId="S::mmurphy@firstinspires.org::6ddc4b1b-6521-474c-a22d-2c363c1d366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558D"/>
    <a:srgbClr val="ED1C24"/>
    <a:srgbClr val="0660AC"/>
    <a:srgbClr val="00A551"/>
    <a:srgbClr val="0FB7D1"/>
    <a:srgbClr val="FF781D"/>
    <a:srgbClr val="662D91"/>
    <a:srgbClr val="FFFFFF"/>
    <a:srgbClr val="E3F3F6"/>
    <a:srgbClr val="EBF5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60B9744-E9C7-4654-B9A9-E92934C0BB5A}" v="200" dt="2025-09-03T20:20:23.8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78"/>
      </p:cViewPr>
      <p:guideLst>
        <p:guide orient="horz" pos="2160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gna Anna Skinner - HI" userId="db7782b0-5973-428e-a833-7f2225f75165" providerId="ADAL" clId="{060B9744-E9C7-4654-B9A9-E92934C0BB5A}"/>
    <pc:docChg chg="modSld">
      <pc:chgData name="Ragna Anna Skinner - HI" userId="db7782b0-5973-428e-a833-7f2225f75165" providerId="ADAL" clId="{060B9744-E9C7-4654-B9A9-E92934C0BB5A}" dt="2025-09-03T19:51:46.002" v="198" actId="20577"/>
      <pc:docMkLst>
        <pc:docMk/>
      </pc:docMkLst>
      <pc:sldChg chg="modSp mod">
        <pc:chgData name="Ragna Anna Skinner - HI" userId="db7782b0-5973-428e-a833-7f2225f75165" providerId="ADAL" clId="{060B9744-E9C7-4654-B9A9-E92934C0BB5A}" dt="2025-09-03T19:51:46.002" v="198" actId="20577"/>
        <pc:sldMkLst>
          <pc:docMk/>
          <pc:sldMk cId="3997043545" sldId="356"/>
        </pc:sldMkLst>
        <pc:spChg chg="mod">
          <ac:chgData name="Ragna Anna Skinner - HI" userId="db7782b0-5973-428e-a833-7f2225f75165" providerId="ADAL" clId="{060B9744-E9C7-4654-B9A9-E92934C0BB5A}" dt="2025-09-03T19:51:46.002" v="198" actId="20577"/>
          <ac:spMkLst>
            <pc:docMk/>
            <pc:sldMk cId="3997043545" sldId="356"/>
            <ac:spMk id="11" creationId="{DD7DBD67-C10A-803D-24AF-51669F454FAF}"/>
          </ac:spMkLst>
        </pc:spChg>
      </pc:sldChg>
      <pc:sldChg chg="modSp mod">
        <pc:chgData name="Ragna Anna Skinner - HI" userId="db7782b0-5973-428e-a833-7f2225f75165" providerId="ADAL" clId="{060B9744-E9C7-4654-B9A9-E92934C0BB5A}" dt="2025-09-03T19:50:54.346" v="149" actId="20577"/>
        <pc:sldMkLst>
          <pc:docMk/>
          <pc:sldMk cId="1669780500" sldId="368"/>
        </pc:sldMkLst>
        <pc:spChg chg="mod">
          <ac:chgData name="Ragna Anna Skinner - HI" userId="db7782b0-5973-428e-a833-7f2225f75165" providerId="ADAL" clId="{060B9744-E9C7-4654-B9A9-E92934C0BB5A}" dt="2025-09-03T19:50:54.346" v="149" actId="20577"/>
          <ac:spMkLst>
            <pc:docMk/>
            <pc:sldMk cId="1669780500" sldId="368"/>
            <ac:spMk id="3" creationId="{38A50A1B-3382-F1D5-3083-4E25B7306331}"/>
          </ac:spMkLst>
        </pc:spChg>
        <pc:spChg chg="mod">
          <ac:chgData name="Ragna Anna Skinner - HI" userId="db7782b0-5973-428e-a833-7f2225f75165" providerId="ADAL" clId="{060B9744-E9C7-4654-B9A9-E92934C0BB5A}" dt="2025-09-03T19:50:25.362" v="59" actId="255"/>
          <ac:spMkLst>
            <pc:docMk/>
            <pc:sldMk cId="1669780500" sldId="368"/>
            <ac:spMk id="13" creationId="{7C56E4BD-5091-15CC-FDDA-7B64E0C6A62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3F5F3-06B3-EE47-BF43-708E2593BF64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7B8CF6-C2C2-924C-96EF-0C0C9E05FE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01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518847-407D-7CB5-B4B2-09116F1C554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A42B29-4235-CD0C-E6EC-3DC6816B0DB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613AEBA-7F7D-1720-0938-FD856D841BF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1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Share</a:t>
            </a: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the reflection questions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Get together at the mat. Share the robot skills you learned in this session.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2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Clean up your space.</a:t>
            </a:r>
            <a:endParaRPr lang="en-US" sz="1200" b="0" i="0">
              <a:solidFill>
                <a:srgbClr val="444444"/>
              </a:solidFill>
              <a:effectLst/>
              <a:latin typeface="Arial" panose="020B0604020202020204" pitchFamily="34" charset="0"/>
            </a:endParaRPr>
          </a:p>
          <a:p>
            <a:pPr algn="l" rtl="0" fontAlgn="base">
              <a:buNone/>
            </a:pPr>
            <a:r>
              <a:rPr lang="en-US" sz="1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6AB238-2D3A-EFDF-6429-7B6EBF08057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31514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AB9991-E4AF-6078-0DC6-FF59A013AF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4327EBD-082C-91A7-82C5-657E74806B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03831C-0D4E-96FB-F378-AC328F1960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3E8D4B-9796-01CF-B93A-20E3E4971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47B8CF6-C2C2-924C-96EF-0C0C9E05FEB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57226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1CE49D-5553-0DBB-0BF8-64444079BD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4F88F2-C0A6-7CFA-E6E4-7B9D5209F8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5D103EF-C1A0-3E61-8EEF-561510BCA05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b="1" i="0" u="none" strike="noStrike">
                <a:solidFill>
                  <a:srgbClr val="662D91"/>
                </a:solidFill>
                <a:effectLst/>
                <a:latin typeface="Helvetica Neue"/>
              </a:rPr>
              <a:t>Discuss with students the guided mission and any others they complete as well as the research and sources they found related to their innovation project in the previous session. </a:t>
            </a:r>
            <a:r>
              <a:rPr lang="en-US" b="0" i="0" u="none" strike="noStrike">
                <a:solidFill>
                  <a:srgbClr val="000000"/>
                </a:solidFill>
                <a:effectLst/>
                <a:latin typeface="Helvetica Neue"/>
              </a:rPr>
              <a:t>​</a:t>
            </a:r>
            <a:r>
              <a:rPr lang="en-US" b="0" i="0">
                <a:solidFill>
                  <a:srgbClr val="000000"/>
                </a:solidFill>
                <a:effectLst/>
                <a:latin typeface="Helvetica Neue"/>
              </a:rPr>
              <a:t>​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384329F-FEF6-FFF8-66E6-F1A7105361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47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EBAE63-EAF5-5DC0-BD9D-5611570849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FF8F350-F575-A504-5C04-32AB6415BF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78DF365-6CA7-1651-636F-D25B35575BA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800" i="0" u="sng" strike="noStrike" kern="1200">
                <a:solidFill>
                  <a:srgbClr val="0563C1"/>
                </a:solidFill>
                <a:effectLst/>
                <a:latin typeface="Calibri" panose="020F0502020204030204" pitchFamily="34" charset="0"/>
                <a:cs typeface="Calibri"/>
              </a:rPr>
              <a:t>Session specific vocab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465ACC9-40FF-A0EC-8818-E4B1B4D122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9455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F59B67-DA09-E0AE-5389-A07956D253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85CEDED-0761-A2BD-4557-15C0709F23A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F6ADBF5-D438-20B5-D41B-7BB4F8D356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sz="1200" b="1" i="0" u="none" strike="noStrike" baseline="0">
                <a:solidFill>
                  <a:srgbClr val="662D91"/>
                </a:solidFill>
                <a:latin typeface="Helvetica Neue" panose="02000503000000020004"/>
                <a:ea typeface="Roboto"/>
              </a:rPr>
              <a:t>Introduction: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Talk about what your team has learned so far and what you still want to explore.</a:t>
            </a: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the “Halfway There” section of the Team Progress sheet on page 8</a:t>
            </a:r>
            <a:endParaRPr lang="en-US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indent="0" algn="l" rtl="0" fontAlgn="base">
              <a:buFont typeface="Arial" panose="020B0604020202020204" pitchFamily="34" charset="0"/>
              <a:buNone/>
            </a:pPr>
            <a:r>
              <a:rPr lang="en-US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Tips:</a:t>
            </a:r>
            <a:endParaRPr lang="en-US" b="0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71450" indent="-171450" algn="l" rtl="0" fontAlgn="base">
              <a:buFont typeface="Arial" panose="020B0604020202020204" pitchFamily="34" charset="0"/>
              <a:buChar char="•"/>
            </a:pPr>
            <a:r>
              <a:rPr lang="en-US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extra paper or a shared digital file for the team to capture the process they use to create their robot and innovation project solutions. </a:t>
            </a:r>
            <a:endParaRPr lang="en-US" b="0" i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2CBA0-4829-4A8C-F824-CBC122BC0C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41828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D8EF91-DCAE-7221-3140-98B111EB590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E021226-F7EB-D697-2B9C-8CB57D076A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A72EB8-A3D4-2E7A-59F3-B5EFB9BE5D8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Make a plan for how you will develop a solution to your problem. Use the Innovation Project Planning sheet on page 29 as a tool.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Use a variety of sources and keep track of them in this Engineering Notebook.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Determine what materials might be needed to create a prototype of your solution.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will be judged on their final robot and project solutions as well as the process they used.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Take some extra time with the team if needed to explore all the solution ideas and narrow it down to one.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Innovation Project Planning sheet on page 29 of the Engineering Notebook can be completed over multiple sessions to help the team document their process.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will begin to develop their own innovation project solution.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C462A2-015F-9042-E817-70074872781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151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2A79A0-6943-9DB5-59E3-DD95E07875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F216FB9-E39B-0A6E-414A-67B17095F51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1C332C-0EB2-8480-C7AC-C905994A8C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the “Robot Game Missions” video and Robot Game Rulebook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which missions your team has attempted so far and which missions you want to try. Start to develop a mission strategy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Come up with a plan to test and improve your robot.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the Pseudocode sheet on page 28 for a selected mission.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Upload your program ideas to your robot using the SPIKE™ app and see if they work.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practice completing missions in the robot game.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pause to reflect on the last few sessions. Ask the team what they feel most proud of so far. What are they excited about?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sticky notes and planning cards for the team to place on the mat to map out their mission strategy. 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the team to find the missions where points can be scored most easily and to do them first.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Pseudocode sheet on page 28 of the Engineering Notebook can be photocopied.  It can be used for each mission the team attempts.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5EEDE2-2EC3-1E79-31DB-0EB4FB64D1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590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144784F-93E2-A6F4-B396-DBC0D9F38C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5CF02B2-2642-625F-30AE-231BD7140D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D7E8C32-3FAC-4DE0-F182-E9BECE873C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>
              <a:buNone/>
            </a:pPr>
            <a:r>
              <a:rPr lang="en-U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Tasks</a:t>
            </a:r>
            <a:r>
              <a:rPr lang="en-US" sz="2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US" sz="2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Review the “Robot Game Missions” video and Robot Game Rulebook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Discuss which missions your team has attempted so far and which missions you want to try. Start to develop a mission strategy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Come up with a plan to test and improve your robot.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Complete the Pseudocode sheet on page 28 for a selected mission.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Upload your program ideas to your robot using the SPIKE™ app and see if they work.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Continue to practice completing missions in the robot game.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endParaRPr lang="en-US" sz="2800" b="1" i="0" u="none" strike="noStrike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algn="l" rtl="0" fontAlgn="base">
              <a:buNone/>
            </a:pPr>
            <a:r>
              <a:rPr lang="en-US" sz="2800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Session Tips</a:t>
            </a:r>
            <a:r>
              <a:rPr lang="en-US" sz="2800" b="0" i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team should pause to reflect on the last few sessions. Ask the team what they feel most proud of so far. What are they excited about?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Provide sticky notes and planning cards for the team to place on the mat to map out their mission strategy. 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Encourage the team to find the missions where points can be scored most easily and to do them first. </a:t>
            </a:r>
          </a:p>
          <a:p>
            <a:pPr marL="285750" indent="-285750" algn="l" rtl="0" fontAlgn="base">
              <a:buFont typeface="Arial" panose="020B0604020202020204" pitchFamily="34" charset="0"/>
              <a:buChar char="•"/>
            </a:pPr>
            <a:r>
              <a:rPr lang="en-US" sz="1800" b="0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The Pseudocode sheet on page 28 of the Engineering Notebook can be photocopied.  It can be used  for each mission  the team attempts.</a:t>
            </a: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F0E996-169F-04BB-D0EE-D07A6BD947C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334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0984FB-F5A2-7B77-FDD5-764C597B052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A8A2B1C-6D8B-6BF0-2203-981C190B025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5A724B-318B-503C-3F6C-382CA5E5A8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300FCF-2DB8-A20B-87F2-85EFBD0AE9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173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EE0D12-DFBB-4D2B-150E-082BA3B66D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C84B8A-2B61-4F64-066A-E2D8071DAA7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869D40C-BAB6-A724-FAC3-54F8687A21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700">
              <a:lnSpc>
                <a:spcPct val="100000"/>
              </a:lnSpc>
              <a:spcBef>
                <a:spcPts val="360"/>
              </a:spcBef>
            </a:pPr>
            <a:endParaRPr lang="en-US" sz="1200">
              <a:latin typeface="Arial"/>
              <a:cs typeface="Arial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410AA4-5D51-9D7F-8ED9-4EC9D14DB54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7B8CF6-C2C2-924C-96EF-0C0C9E05FE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658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318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1E8F024-C2DA-BFBD-1BC0-3D7EAB54111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03615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79E96B0-3893-C4D5-2623-BFB426E9232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5" r="15"/>
          <a:stretch/>
        </p:blipFill>
        <p:spPr>
          <a:xfrm>
            <a:off x="9130868" y="48577"/>
            <a:ext cx="2975166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4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24E64F-860F-4C17-6103-E355070951B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243415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2639225-EA9E-1D9D-6218-39369C41C8F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9" r="19"/>
          <a:stretch/>
        </p:blipFill>
        <p:spPr>
          <a:xfrm>
            <a:off x="8833525" y="48577"/>
            <a:ext cx="3272151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479150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5">
            <a:extLst>
              <a:ext uri="{FF2B5EF4-FFF2-40B4-BE49-F238E27FC236}">
                <a16:creationId xmlns:a16="http://schemas.microsoft.com/office/drawing/2014/main" id="{2C506078-981B-C36E-38B0-C317795DF093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662F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192D80-8E73-084A-8CE9-E8CB454098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6169" y="5770277"/>
            <a:ext cx="1474423" cy="822486"/>
          </a:xfrm>
          <a:prstGeom prst="rect">
            <a:avLst/>
          </a:prstGeom>
        </p:spPr>
      </p:pic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129141440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6C4CB6AA-61AA-29B9-80C3-A087545006DD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00A65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0EE1B310-7B31-E616-63F3-279475E7DC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2412" y="5625594"/>
            <a:ext cx="1708714" cy="1083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436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A14C34C0-36C1-4003-CA22-34D82D57ECBE}"/>
              </a:ext>
            </a:extLst>
          </p:cNvPr>
          <p:cNvSpPr txBox="1">
            <a:spLocks/>
          </p:cNvSpPr>
          <p:nvPr userDrawn="1"/>
        </p:nvSpPr>
        <p:spPr>
          <a:xfrm>
            <a:off x="326169" y="341369"/>
            <a:ext cx="4509782" cy="591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defRPr/>
            </a:pPr>
            <a:endParaRPr lang="en-US" sz="3200" spc="250">
              <a:solidFill>
                <a:srgbClr val="662F9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7" name="Picture 6" descr="A box of lego building blocks&#10;&#10;Description automatically generated">
            <a:extLst>
              <a:ext uri="{FF2B5EF4-FFF2-40B4-BE49-F238E27FC236}">
                <a16:creationId xmlns:a16="http://schemas.microsoft.com/office/drawing/2014/main" id="{CDEFAC4C-5DB8-8F79-F101-06BD0AC764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24000" y="5273536"/>
            <a:ext cx="4148152" cy="1319227"/>
          </a:xfrm>
          <a:ln w="57150">
            <a:solidFill>
              <a:srgbClr val="FF0000"/>
            </a:solidFill>
          </a:ln>
        </p:spPr>
      </p:pic>
      <p:sp>
        <p:nvSpPr>
          <p:cNvPr id="2" name="Freeform 25">
            <a:extLst>
              <a:ext uri="{FF2B5EF4-FFF2-40B4-BE49-F238E27FC236}">
                <a16:creationId xmlns:a16="http://schemas.microsoft.com/office/drawing/2014/main" id="{BC9E9A16-2F1B-8AA1-720D-1F1AE67CC99A}"/>
              </a:ext>
            </a:extLst>
          </p:cNvPr>
          <p:cNvSpPr/>
          <p:nvPr userDrawn="1"/>
        </p:nvSpPr>
        <p:spPr>
          <a:xfrm>
            <a:off x="7196152" y="0"/>
            <a:ext cx="4995848" cy="6858000"/>
          </a:xfrm>
          <a:custGeom>
            <a:avLst/>
            <a:gdLst>
              <a:gd name="connsiteX0" fmla="*/ 810930 w 4995848"/>
              <a:gd name="connsiteY0" fmla="*/ 0 h 6857999"/>
              <a:gd name="connsiteX1" fmla="*/ 4995848 w 4995848"/>
              <a:gd name="connsiteY1" fmla="*/ 0 h 6857999"/>
              <a:gd name="connsiteX2" fmla="*/ 4995848 w 4995848"/>
              <a:gd name="connsiteY2" fmla="*/ 6857999 h 6857999"/>
              <a:gd name="connsiteX3" fmla="*/ 810929 w 4995848"/>
              <a:gd name="connsiteY3" fmla="*/ 6857999 h 6857999"/>
              <a:gd name="connsiteX4" fmla="*/ 772675 w 4995848"/>
              <a:gd name="connsiteY4" fmla="*/ 6790558 h 6857999"/>
              <a:gd name="connsiteX5" fmla="*/ 0 w 4995848"/>
              <a:gd name="connsiteY5" fmla="*/ 3429001 h 6857999"/>
              <a:gd name="connsiteX6" fmla="*/ 772675 w 4995848"/>
              <a:gd name="connsiteY6" fmla="*/ 67445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95848" h="6857999">
                <a:moveTo>
                  <a:pt x="810930" y="0"/>
                </a:moveTo>
                <a:lnTo>
                  <a:pt x="4995848" y="0"/>
                </a:lnTo>
                <a:lnTo>
                  <a:pt x="4995848" y="6857999"/>
                </a:lnTo>
                <a:lnTo>
                  <a:pt x="810929" y="6857999"/>
                </a:lnTo>
                <a:lnTo>
                  <a:pt x="772675" y="6790558"/>
                </a:lnTo>
                <a:cubicBezTo>
                  <a:pt x="292599" y="5902709"/>
                  <a:pt x="0" y="4723291"/>
                  <a:pt x="0" y="3429001"/>
                </a:cubicBezTo>
                <a:cubicBezTo>
                  <a:pt x="0" y="2134711"/>
                  <a:pt x="292599" y="955293"/>
                  <a:pt x="772675" y="67445"/>
                </a:cubicBezTo>
                <a:close/>
              </a:path>
            </a:pathLst>
          </a:custGeom>
          <a:solidFill>
            <a:srgbClr val="EC20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8EF3794-6BA9-344C-32D2-2BF2148C53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5665" y="5751186"/>
            <a:ext cx="1492587" cy="82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40977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FLL Discover Content" preserve="1" userDrawn="1">
  <p:cSld name="1_FLL Discover Conten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>
            <a:extLst>
              <a:ext uri="{FF2B5EF4-FFF2-40B4-BE49-F238E27FC236}">
                <a16:creationId xmlns:a16="http://schemas.microsoft.com/office/drawing/2014/main" id="{5B82D9DE-2740-819F-E76F-17D113E912E9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56186951-BF0C-7FE7-7CFE-A6922674541E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8E0C31D-043F-BD44-E0C7-B147B288075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67BDD4FC-A7F2-3ADA-2243-317C2BCCD44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96292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FLL Explor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57367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B73B9C91-E27F-6892-CF2C-E06D5C6DD6A5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8" name="Picture Placeholder 2">
            <a:extLst>
              <a:ext uri="{FF2B5EF4-FFF2-40B4-BE49-F238E27FC236}">
                <a16:creationId xmlns:a16="http://schemas.microsoft.com/office/drawing/2014/main" id="{A0F0D5C6-1A6B-D88C-2240-D1942CBEFF0E}"/>
              </a:ext>
            </a:extLst>
          </p:cNvPr>
          <p:cNvSpPr txBox="1">
            <a:spLocks/>
          </p:cNvSpPr>
          <p:nvPr userDrawn="1"/>
        </p:nvSpPr>
        <p:spPr>
          <a:xfrm>
            <a:off x="6161103" y="836296"/>
            <a:ext cx="6030896" cy="5374004"/>
          </a:xfrm>
          <a:prstGeom prst="rect">
            <a:avLst/>
          </a:prstGeom>
          <a:solidFill>
            <a:srgbClr val="000000"/>
          </a:solidFill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457200" indent="0" algn="l" defTabSz="228600" rtl="0" eaLnBrk="1" fontAlgn="t" latinLnBrk="0" hangingPunct="1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None/>
              <a:defRPr lang="en-US"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None/>
              <a:tabLst/>
              <a:defRPr lang="en-US" sz="24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19" name="Footer Placeholder 4">
            <a:extLst>
              <a:ext uri="{FF2B5EF4-FFF2-40B4-BE49-F238E27FC236}">
                <a16:creationId xmlns:a16="http://schemas.microsoft.com/office/drawing/2014/main" id="{70E8BA14-3921-E67F-FD9B-87E078048C4F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C6EFF45A-2CE0-46C0-2B3F-5FE8DFD54D25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F66ECE8-62EF-07E6-0913-65986ACA4178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>
            <a:extLst>
              <a:ext uri="{FF2B5EF4-FFF2-40B4-BE49-F238E27FC236}">
                <a16:creationId xmlns:a16="http://schemas.microsoft.com/office/drawing/2014/main" id="{99EDFD51-4486-83D3-DA83-28BCE402F9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58F847E-9AAB-ECE2-80B7-E876D733884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53577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2FEF7DE-529B-E888-9159-23BD825A63B4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128EE99A-C270-699C-33D1-09B4BAC8BFDD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</a:rPr>
              <a:t>Click to edit Master title style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3EDACD85-C922-31E0-9F28-CE25A66FC871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0C72308-8A44-0676-2954-0B4375E58CE4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09A0B43-B2EF-C195-CDD9-6A77A721FBF3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BB5672F8-B1C4-94C7-AB1E-F048911B22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29FCB25-5EF0-0C40-9C84-0963F39E96E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587785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LL Disc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8E4FE93-3824-C353-75D1-BE8A51D1414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856" b="-7856"/>
          <a:stretch/>
        </p:blipFill>
        <p:spPr>
          <a:xfrm>
            <a:off x="457200" y="6360269"/>
            <a:ext cx="1302811" cy="39380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93AFC37-A9B5-ADF5-113A-558E73C40A11}"/>
              </a:ext>
            </a:extLst>
          </p:cNvPr>
          <p:cNvCxnSpPr>
            <a:cxnSpLocks/>
          </p:cNvCxnSpPr>
          <p:nvPr userDrawn="1"/>
        </p:nvCxnSpPr>
        <p:spPr>
          <a:xfrm>
            <a:off x="0" y="6219945"/>
            <a:ext cx="12192000" cy="0"/>
          </a:xfrm>
          <a:prstGeom prst="line">
            <a:avLst/>
          </a:prstGeom>
          <a:ln w="12700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>
            <a:extLst>
              <a:ext uri="{FF2B5EF4-FFF2-40B4-BE49-F238E27FC236}">
                <a16:creationId xmlns:a16="http://schemas.microsoft.com/office/drawing/2014/main" id="{DD182642-0552-63C3-D341-FFA74C7F96E7}"/>
              </a:ext>
            </a:extLst>
          </p:cNvPr>
          <p:cNvSpPr/>
          <p:nvPr userDrawn="1"/>
        </p:nvSpPr>
        <p:spPr>
          <a:xfrm>
            <a:off x="0" y="0"/>
            <a:ext cx="12192000" cy="828675"/>
          </a:xfrm>
          <a:prstGeom prst="rect">
            <a:avLst/>
          </a:prstGeom>
          <a:gradFill>
            <a:gsLst>
              <a:gs pos="0">
                <a:srgbClr val="FFFFFF"/>
              </a:gs>
              <a:gs pos="73000">
                <a:srgbClr val="FFFFFF">
                  <a:lumMod val="95000"/>
                </a:srgbClr>
              </a:gs>
              <a:gs pos="83000">
                <a:srgbClr val="FFFFFF">
                  <a:lumMod val="95000"/>
                </a:srgbClr>
              </a:gs>
              <a:gs pos="100000">
                <a:srgbClr val="FFFFFF">
                  <a:lumMod val="95000"/>
                </a:srgbClr>
              </a:gs>
            </a:gsLst>
            <a:lin ang="5400000" scaled="1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00000000000000000" pitchFamily="2" charset="0"/>
              <a:ea typeface="+mn-ea"/>
              <a:cs typeface="+mn-cs"/>
            </a:endParaRP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0B150B34-2FE2-079B-E924-A224CAA99CCA}"/>
              </a:ext>
            </a:extLst>
          </p:cNvPr>
          <p:cNvSpPr txBox="1">
            <a:spLocks/>
          </p:cNvSpPr>
          <p:nvPr userDrawn="1"/>
        </p:nvSpPr>
        <p:spPr>
          <a:xfrm>
            <a:off x="457200" y="274320"/>
            <a:ext cx="8489472" cy="5619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6441A197-04F8-C22E-F70F-45B723643857}"/>
              </a:ext>
            </a:extLst>
          </p:cNvPr>
          <p:cNvSpPr txBox="1">
            <a:spLocks/>
          </p:cNvSpPr>
          <p:nvPr userDrawn="1"/>
        </p:nvSpPr>
        <p:spPr>
          <a:xfrm>
            <a:off x="457200" y="1097280"/>
            <a:ext cx="11213432" cy="500379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95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b="0" i="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 marL="0" indent="0" algn="l" defTabSz="228600" rtl="0" eaLnBrk="1" fontAlgn="t" latinLnBrk="0" hangingPunct="1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None/>
              <a:defRPr lang="en-US" sz="1800" b="1" i="0" kern="120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2pPr>
            <a:lvl3pPr marL="171450" indent="-1619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lang="en-US" sz="1600" b="0" i="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3pPr>
            <a:lvl4pPr marL="342900" indent="-1714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System Font Regular"/>
              <a:buChar char="–"/>
              <a:tabLst/>
              <a:defRPr sz="1400" b="0" i="0" kern="1200">
                <a:solidFill>
                  <a:schemeClr val="bg2">
                    <a:lumMod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4pPr>
            <a:lvl5pPr marL="9525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None/>
              <a:tabLst/>
              <a:defRPr sz="1800" b="0" i="0" kern="1200">
                <a:solidFill>
                  <a:schemeClr val="tx2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5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1B329C19-C97C-455C-B7CC-0072A7B9464C}"/>
              </a:ext>
            </a:extLst>
          </p:cNvPr>
          <p:cNvSpPr txBox="1">
            <a:spLocks/>
          </p:cNvSpPr>
          <p:nvPr userDrawn="1"/>
        </p:nvSpPr>
        <p:spPr>
          <a:xfrm>
            <a:off x="7563853" y="6356351"/>
            <a:ext cx="41148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r" defTabSz="914400" rtl="0" eaLnBrk="1" latinLnBrk="0" hangingPunct="1">
              <a:defRPr sz="1000" i="1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t>firstinspires.org</a:t>
            </a:r>
          </a:p>
        </p:txBody>
      </p:sp>
      <p:sp>
        <p:nvSpPr>
          <p:cNvPr id="25" name="Slide Number Placeholder 5">
            <a:extLst>
              <a:ext uri="{FF2B5EF4-FFF2-40B4-BE49-F238E27FC236}">
                <a16:creationId xmlns:a16="http://schemas.microsoft.com/office/drawing/2014/main" id="{D9793F3E-0787-DF82-755E-13D498371AB6}"/>
              </a:ext>
            </a:extLst>
          </p:cNvPr>
          <p:cNvSpPr txBox="1">
            <a:spLocks/>
          </p:cNvSpPr>
          <p:nvPr userDrawn="1"/>
        </p:nvSpPr>
        <p:spPr>
          <a:xfrm>
            <a:off x="4692316" y="6356351"/>
            <a:ext cx="2743200" cy="32034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ctr" defTabSz="914400" rtl="0" eaLnBrk="1" latinLnBrk="0" hangingPunct="1">
              <a:defRPr sz="10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E6BEBE3-5FB4-B249-8431-073478596EAE}" type="slidenum">
              <a:rPr kumimoji="0" lang="en-US" sz="10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DFB7ED85-0F56-7A1C-70B5-E63A2354EF5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" r="14"/>
          <a:stretch/>
        </p:blipFill>
        <p:spPr>
          <a:xfrm>
            <a:off x="8946672" y="25403"/>
            <a:ext cx="3159372" cy="73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52046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176">
          <p15:clr>
            <a:srgbClr val="FBAE40"/>
          </p15:clr>
        </p15:guide>
        <p15:guide id="2" pos="752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EB161-7E7A-5042-BCF6-95F27F8C571E}" type="datetime1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3052E6-E16C-A04B-8192-1DB31D569F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7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image" Target="../media/image12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png"/><Relationship Id="rId4" Type="http://schemas.openxmlformats.org/officeDocument/2006/relationships/image" Target="../media/image1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3.png"/><Relationship Id="rId4" Type="http://schemas.openxmlformats.org/officeDocument/2006/relationships/image" Target="../media/image22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microsoft.com/office/2007/relationships/hdphoto" Target="../media/hdphoto1.wdp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2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9.jpeg"/><Relationship Id="rId4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>
            <a:extLst>
              <a:ext uri="{FF2B5EF4-FFF2-40B4-BE49-F238E27FC236}">
                <a16:creationId xmlns:a16="http://schemas.microsoft.com/office/drawing/2014/main" id="{83D69124-12DE-626F-C834-1BA7D69B9408}"/>
              </a:ext>
            </a:extLst>
          </p:cNvPr>
          <p:cNvSpPr txBox="1">
            <a:spLocks/>
          </p:cNvSpPr>
          <p:nvPr/>
        </p:nvSpPr>
        <p:spPr>
          <a:xfrm>
            <a:off x="326169" y="341369"/>
            <a:ext cx="4509782" cy="140742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b="1" kern="1200">
                <a:solidFill>
                  <a:schemeClr val="bg2">
                    <a:lumMod val="25000"/>
                  </a:schemeClr>
                </a:solidFill>
                <a:latin typeface="Helvetica Neue" panose="02000503000000020004" pitchFamily="2" charset="0"/>
                <a:ea typeface="Helvetica Neue" panose="02000503000000020004" pitchFamily="2" charset="0"/>
                <a:cs typeface="Helvetica Neue" panose="02000503000000020004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1200"/>
              </a:spcAft>
              <a:defRPr/>
            </a:pPr>
            <a:r>
              <a:rPr lang="en-US" sz="4800" spc="25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TÍMI 6</a:t>
            </a:r>
          </a:p>
        </p:txBody>
      </p:sp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6750C1C8-6386-DDED-19A5-2016D654A326}"/>
              </a:ext>
            </a:extLst>
          </p:cNvPr>
          <p:cNvSpPr txBox="1">
            <a:spLocks/>
          </p:cNvSpPr>
          <p:nvPr/>
        </p:nvSpPr>
        <p:spPr>
          <a:xfrm>
            <a:off x="7841293" y="1028701"/>
            <a:ext cx="4261981" cy="532354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byrja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þróa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lausnina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nýsköpunarverkefninu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Ég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get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unnið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með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liðinu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mínu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því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útbúa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áætlun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skrifa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gervikóða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fyrir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2600" err="1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</a:t>
            </a:r>
            <a:r>
              <a:rPr lang="en-US" sz="2600">
                <a:solidFill>
                  <a:schemeClr val="bg1"/>
                </a:solidFill>
                <a:effectLst>
                  <a:outerShdw dist="56557" dir="8100000" algn="tr" rotWithShape="0">
                    <a:srgbClr val="482166"/>
                  </a:outerShdw>
                </a:effectLst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A6AAEB71-AACB-1350-FA60-DABC810222C4}"/>
              </a:ext>
            </a:extLst>
          </p:cNvPr>
          <p:cNvSpPr txBox="1">
            <a:spLocks/>
          </p:cNvSpPr>
          <p:nvPr/>
        </p:nvSpPr>
        <p:spPr>
          <a:xfrm>
            <a:off x="326169" y="2286000"/>
            <a:ext cx="6675880" cy="282321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Nemendur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munu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þróa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lausn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á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nýsköpunarverkefni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sínu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,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þróa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áætlun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til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að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leysa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þrautir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og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skrifa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niður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 </a:t>
            </a:r>
            <a:r>
              <a:rPr lang="en-US" err="1">
                <a:solidFill>
                  <a:srgbClr val="000000"/>
                </a:solidFill>
                <a:latin typeface="Roboto" panose="02000000000000000000" pitchFamily="2" charset="0"/>
              </a:rPr>
              <a:t>gervikóða</a:t>
            </a:r>
            <a:r>
              <a:rPr lang="en-US">
                <a:solidFill>
                  <a:srgbClr val="000000"/>
                </a:solidFill>
                <a:latin typeface="Roboto" panose="02000000000000000000" pitchFamily="2" charset="0"/>
              </a:rPr>
              <a:t>.</a:t>
            </a:r>
            <a:r>
              <a:rPr lang="en-US" b="0" i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​</a:t>
            </a:r>
            <a:endParaRPr lang="en-US" sz="4000">
              <a:highlight>
                <a:srgbClr val="FF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026" name="Picture 2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DDA63D0B-B4FA-47D6-90BF-8720DA8813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60065" y="5096973"/>
            <a:ext cx="1741984" cy="1741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A black and white logo&#10;&#10;AI-generated content may be incorrect.">
            <a:extLst>
              <a:ext uri="{FF2B5EF4-FFF2-40B4-BE49-F238E27FC236}">
                <a16:creationId xmlns:a16="http://schemas.microsoft.com/office/drawing/2014/main" id="{C823F484-6DA0-2D29-88D1-8E8A79D65A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07837" y="4776294"/>
            <a:ext cx="2599108" cy="2167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032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F3146-109F-1077-0AA2-9A32E6D80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9BE533C7-9AA5-63D1-A5A2-0053DAB4850C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2CD8ABA6-F6B4-6B10-747F-D830FA4AC3C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6FD12720-56DF-47B1-D0E1-39F8D4F70D52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Deilið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D7DBD67-C10A-803D-24AF-51669F454FAF}"/>
              </a:ext>
            </a:extLst>
          </p:cNvPr>
          <p:cNvSpPr txBox="1">
            <a:spLocks/>
          </p:cNvSpPr>
          <p:nvPr/>
        </p:nvSpPr>
        <p:spPr>
          <a:xfrm>
            <a:off x="1943100" y="100760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Ræðið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sem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lærðuð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um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þessum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  <a:endParaRPr lang="en-US" sz="4800" b="1">
              <a:solidFill>
                <a:srgbClr val="0660AC"/>
              </a:solidFill>
              <a:highlight>
                <a:srgbClr val="00FF00"/>
              </a:highlight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6001B8-E250-B612-7E9D-945F4808BDC6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98354F08-EA5F-A715-E534-44FC48AAEBB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Customer review with solid fill">
              <a:extLst>
                <a:ext uri="{FF2B5EF4-FFF2-40B4-BE49-F238E27FC236}">
                  <a16:creationId xmlns:a16="http://schemas.microsoft.com/office/drawing/2014/main" id="{D42FD170-2BF4-AD7C-7C45-91A3F50BE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41599" y="1284918"/>
              <a:ext cx="931281" cy="931281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3C11BC08-7FDB-DE9C-AC83-C2E958C0BC1A}"/>
              </a:ext>
            </a:extLst>
          </p:cNvPr>
          <p:cNvGrpSpPr/>
          <p:nvPr/>
        </p:nvGrpSpPr>
        <p:grpSpPr>
          <a:xfrm>
            <a:off x="5974657" y="2858342"/>
            <a:ext cx="5134380" cy="3353297"/>
            <a:chOff x="5974657" y="2858342"/>
            <a:chExt cx="5134380" cy="3353297"/>
          </a:xfrm>
        </p:grpSpPr>
        <p:pic>
          <p:nvPicPr>
            <p:cNvPr id="5" name="Picture 4" descr="A cartoon of a child&#10;&#10;AI-generated content may be incorrect.">
              <a:extLst>
                <a:ext uri="{FF2B5EF4-FFF2-40B4-BE49-F238E27FC236}">
                  <a16:creationId xmlns:a16="http://schemas.microsoft.com/office/drawing/2014/main" id="{E1DD1C07-384A-F61A-4186-142F0B4376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974657" y="3343564"/>
              <a:ext cx="2121836" cy="2868075"/>
            </a:xfrm>
            <a:prstGeom prst="rect">
              <a:avLst/>
            </a:prstGeom>
          </p:spPr>
        </p:pic>
        <p:pic>
          <p:nvPicPr>
            <p:cNvPr id="7" name="Picture 6" descr="A cartoon of a child wearing glasses&#10;&#10;AI-generated content may be incorrect.">
              <a:extLst>
                <a:ext uri="{FF2B5EF4-FFF2-40B4-BE49-F238E27FC236}">
                  <a16:creationId xmlns:a16="http://schemas.microsoft.com/office/drawing/2014/main" id="{4E6CBA5E-FF95-FD6E-0556-F30F823B584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96493" y="2858342"/>
              <a:ext cx="1558637" cy="3353297"/>
            </a:xfrm>
            <a:prstGeom prst="rect">
              <a:avLst/>
            </a:prstGeom>
          </p:spPr>
        </p:pic>
        <p:pic>
          <p:nvPicPr>
            <p:cNvPr id="9" name="Picture 8" descr="Cartoon child with short black hair and yellow shirt&#10;&#10;AI-generated content may be incorrect.">
              <a:extLst>
                <a:ext uri="{FF2B5EF4-FFF2-40B4-BE49-F238E27FC236}">
                  <a16:creationId xmlns:a16="http://schemas.microsoft.com/office/drawing/2014/main" id="{24FBD1C8-90B8-3F7B-EE33-7FDA44CC091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774565" y="3303174"/>
              <a:ext cx="1334472" cy="29084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970435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81FCCC-5B06-399F-A188-506908FBE1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toy figurine with a broom&#10;&#10;AI-generated content may be incorrect.">
            <a:extLst>
              <a:ext uri="{FF2B5EF4-FFF2-40B4-BE49-F238E27FC236}">
                <a16:creationId xmlns:a16="http://schemas.microsoft.com/office/drawing/2014/main" id="{1F88CC93-535E-7CCB-BBBE-F836C6AA7F9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0234" y="1757363"/>
            <a:ext cx="5010150" cy="3343275"/>
          </a:xfrm>
          <a:prstGeom prst="rect">
            <a:avLst/>
          </a:prstGeom>
        </p:spPr>
      </p:pic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D44934D4-D310-0AB1-3A95-72137D8DB2EF}"/>
              </a:ext>
            </a:extLst>
          </p:cNvPr>
          <p:cNvSpPr txBox="1">
            <a:spLocks/>
          </p:cNvSpPr>
          <p:nvPr/>
        </p:nvSpPr>
        <p:spPr>
          <a:xfrm>
            <a:off x="7652506" y="2604481"/>
            <a:ext cx="4329651" cy="10931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Takið</a:t>
            </a:r>
            <a:r>
              <a:rPr lang="en-US" sz="4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</a:t>
            </a:r>
            <a:r>
              <a:rPr lang="en-US" sz="4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til</a:t>
            </a:r>
            <a:r>
              <a:rPr lang="en-US" sz="480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 á </a:t>
            </a:r>
            <a:r>
              <a:rPr lang="en-US" sz="4800" err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Roboto Medium"/>
                <a:ea typeface="Roboto Medium"/>
                <a:cs typeface="Roboto Medium"/>
              </a:rPr>
              <a:t>vinnusvæðinu</a:t>
            </a:r>
            <a:endParaRPr lang="en-US" sz="480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674495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yellow square with a red triangle and a black background&#10;&#10;AI-generated content may be incorrect.">
            <a:extLst>
              <a:ext uri="{FF2B5EF4-FFF2-40B4-BE49-F238E27FC236}">
                <a16:creationId xmlns:a16="http://schemas.microsoft.com/office/drawing/2014/main" id="{0D89BD50-6876-58F6-61AB-979641161F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7414" y="1344435"/>
            <a:ext cx="3154556" cy="3200681"/>
          </a:xfrm>
          <a:prstGeom prst="rect">
            <a:avLst/>
          </a:prstGeom>
        </p:spPr>
      </p:pic>
      <p:pic>
        <p:nvPicPr>
          <p:cNvPr id="6" name="Picture 5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5CF653DF-5BC6-AA81-74CB-E7BE88E0C8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6936" y="1344435"/>
            <a:ext cx="5089064" cy="320068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6A71AF-C1FE-3C57-5661-CE3B4FFFEC0B}"/>
              </a:ext>
            </a:extLst>
          </p:cNvPr>
          <p:cNvSpPr txBox="1"/>
          <p:nvPr/>
        </p:nvSpPr>
        <p:spPr>
          <a:xfrm>
            <a:off x="1851973" y="5642518"/>
            <a:ext cx="8488054" cy="1015663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LEGO, the LEGO logo, and the SPIKE logo are trademarks of the/</a:t>
            </a:r>
            <a:r>
              <a:rPr lang="en-US" sz="1200" b="0" i="0" u="none" strike="noStrike" baseline="0" err="1">
                <a:latin typeface="Roboto" panose="02000000000000000000" pitchFamily="2" charset="0"/>
                <a:ea typeface="Roboto" panose="02000000000000000000" pitchFamily="2" charset="0"/>
              </a:rPr>
              <a:t>sont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 des marques de commerce du/son </a:t>
            </a:r>
            <a:r>
              <a:rPr lang="en-US" sz="1200" b="0" i="0" u="none" strike="noStrike" baseline="0" err="1">
                <a:latin typeface="Roboto" panose="02000000000000000000" pitchFamily="2" charset="0"/>
                <a:ea typeface="Roboto" panose="02000000000000000000" pitchFamily="2" charset="0"/>
              </a:rPr>
              <a:t>marcas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200" b="0" i="0" u="none" strike="noStrike" baseline="0" err="1">
                <a:latin typeface="Roboto" panose="02000000000000000000" pitchFamily="2" charset="0"/>
                <a:ea typeface="Roboto" panose="02000000000000000000" pitchFamily="2" charset="0"/>
              </a:rPr>
              <a:t>registradas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 de LEGO Group. ©2025 The LEGO Group. All rights reserved/Tous droits </a:t>
            </a:r>
            <a:r>
              <a:rPr lang="en-US" sz="1200" b="0" i="0" u="none" strike="noStrike" baseline="0" err="1">
                <a:latin typeface="Roboto" panose="02000000000000000000" pitchFamily="2" charset="0"/>
                <a:ea typeface="Roboto" panose="02000000000000000000" pitchFamily="2" charset="0"/>
              </a:rPr>
              <a:t>réservés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/Todos </a:t>
            </a:r>
            <a:r>
              <a:rPr lang="en-US" sz="1200" b="0" i="0" u="none" strike="noStrike" baseline="0" err="1">
                <a:latin typeface="Roboto" panose="02000000000000000000" pitchFamily="2" charset="0"/>
                <a:ea typeface="Roboto" panose="02000000000000000000" pitchFamily="2" charset="0"/>
              </a:rPr>
              <a:t>los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 derechos </a:t>
            </a:r>
            <a:r>
              <a:rPr lang="en-US" sz="1200" b="0" i="0" u="none" strike="noStrike" baseline="0" err="1">
                <a:latin typeface="Roboto" panose="02000000000000000000" pitchFamily="2" charset="0"/>
                <a:ea typeface="Roboto" panose="02000000000000000000" pitchFamily="2" charset="0"/>
              </a:rPr>
              <a:t>reservados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. </a:t>
            </a:r>
            <a:r>
              <a:rPr lang="en-US" sz="1200" b="0" i="1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®, the </a:t>
            </a:r>
            <a:r>
              <a:rPr lang="en-US" sz="1200" b="0" i="1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® logo, and </a:t>
            </a:r>
            <a:r>
              <a:rPr lang="en-US" sz="1200" b="0" i="1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® AGE™ are trademarks of For Inspiration and Recognition of Science and Technology (</a:t>
            </a:r>
            <a:r>
              <a:rPr lang="en-US" sz="1200" b="0" i="1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). LEGO® is a registered trademark of the LEGO Group. </a:t>
            </a:r>
            <a:r>
              <a:rPr lang="en-US" sz="1200" b="0" i="1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FIRST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® LEGO® League and UNEARTHED™ are jointly held trademarks of </a:t>
            </a:r>
            <a:r>
              <a:rPr lang="en-US" sz="1200" b="0" i="1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and the LEGO Group. ©2025 </a:t>
            </a:r>
            <a:r>
              <a:rPr lang="en-US" sz="1200" b="0" i="1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FIRST </a:t>
            </a:r>
            <a:r>
              <a:rPr lang="en-US" sz="1200" b="0" i="0" u="none" strike="noStrike" baseline="0">
                <a:latin typeface="Roboto" panose="02000000000000000000" pitchFamily="2" charset="0"/>
                <a:ea typeface="Roboto" panose="02000000000000000000" pitchFamily="2" charset="0"/>
              </a:rPr>
              <a:t>and the LEGO Group. All rights reserved.</a:t>
            </a:r>
            <a:endParaRPr lang="en-US" sz="800">
              <a:latin typeface="Roboto" panose="02000000000000000000" pitchFamily="2" charset="0"/>
              <a:ea typeface="Roboto" panose="02000000000000000000" pitchFamily="2" charset="0"/>
              <a:cs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1109188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13A48A-ACB6-FAEB-C04D-52066EE6FE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B4C05673-DBAE-E541-D77B-91928F7A53DD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4288CD1E-0967-3FCE-BE03-FC771F60F5BF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0E0600F0-826E-B1FF-5C6B-8E1D4E9E3DC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Umræður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A17977A7-90C8-1701-365B-F2C04BFB271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108DD57-4390-C9C4-AE40-215A9A8AA1A2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Graphic 15" descr="Thought with solid fill">
              <a:extLst>
                <a:ext uri="{FF2B5EF4-FFF2-40B4-BE49-F238E27FC236}">
                  <a16:creationId xmlns:a16="http://schemas.microsoft.com/office/drawing/2014/main" id="{3C3ADF6F-BE0E-7550-0284-3E7358CED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916640C8-5B54-B7F7-F4FA-5210212E37B3}"/>
              </a:ext>
            </a:extLst>
          </p:cNvPr>
          <p:cNvSpPr txBox="1">
            <a:spLocks/>
          </p:cNvSpPr>
          <p:nvPr/>
        </p:nvSpPr>
        <p:spPr>
          <a:xfrm>
            <a:off x="1963457" y="1393757"/>
            <a:ext cx="9582149" cy="762634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gerðum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síðasta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pic>
        <p:nvPicPr>
          <p:cNvPr id="2" name="Picture 1" descr="Cartoon of a child and child with their hands on their face&#10;&#10;AI-generated content may be incorrect.">
            <a:extLst>
              <a:ext uri="{FF2B5EF4-FFF2-40B4-BE49-F238E27FC236}">
                <a16:creationId xmlns:a16="http://schemas.microsoft.com/office/drawing/2014/main" id="{D42BAC52-962E-3788-AAE0-466C638B7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39366" y="2417274"/>
            <a:ext cx="4513268" cy="3803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48399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5C8550-E073-5579-A82F-7A63B9DF83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92D2572-CFCB-794D-62B6-39594A1F072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5" name="Google Shape;248;p31">
              <a:extLst>
                <a:ext uri="{FF2B5EF4-FFF2-40B4-BE49-F238E27FC236}">
                  <a16:creationId xmlns:a16="http://schemas.microsoft.com/office/drawing/2014/main" id="{3D2F5D4D-CBDF-42A4-329D-E503CCA812B6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6" name="Google Shape;250;p31">
              <a:extLst>
                <a:ext uri="{FF2B5EF4-FFF2-40B4-BE49-F238E27FC236}">
                  <a16:creationId xmlns:a16="http://schemas.microsoft.com/office/drawing/2014/main" id="{784F2C2D-9D42-EB0C-D5F4-D320E2469080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Orðalisti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89F4FCED-CBF3-2597-9ABE-B85139692A53}"/>
              </a:ext>
            </a:extLst>
          </p:cNvPr>
          <p:cNvSpPr txBox="1">
            <a:spLocks/>
          </p:cNvSpPr>
          <p:nvPr/>
        </p:nvSpPr>
        <p:spPr>
          <a:xfrm>
            <a:off x="1943099" y="1145429"/>
            <a:ext cx="6286501" cy="50039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frumgerð</a:t>
            </a:r>
            <a:r>
              <a:rPr lang="en-US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fyrirmynd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eða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innblástur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hugmynd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eða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</a:t>
            </a:r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5400"/>
              </a:spcAft>
            </a:pPr>
            <a:r>
              <a:rPr lang="en-US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gervikóði</a:t>
            </a:r>
            <a:r>
              <a:rPr lang="en-US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</a:t>
            </a:r>
            <a:r>
              <a:rPr lang="en-US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einföld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framsetning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áætlun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vélmennis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eða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einfaldar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skýringarmyndir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stað</a:t>
            </a:r>
            <a:r>
              <a:rPr lang="en-US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kóða</a:t>
            </a:r>
            <a:endParaRPr lang="en-US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8FD90C-89FF-C2FE-D062-3F9EEFA6EAEE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AFD43FDB-21D5-5953-EAFA-943D35C3042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Graphic 11" descr="Open book with solid fill">
              <a:extLst>
                <a:ext uri="{FF2B5EF4-FFF2-40B4-BE49-F238E27FC236}">
                  <a16:creationId xmlns:a16="http://schemas.microsoft.com/office/drawing/2014/main" id="{4B42F1E1-28BB-27EF-4707-C41BD9A7F8D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80571" y="1313120"/>
              <a:ext cx="853338" cy="853338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398DC0A6-3623-B826-DE39-056A6127F81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1112" y="3322904"/>
            <a:ext cx="1493390" cy="2004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cartoon of a child and child&#10;&#10;AI-generated content may be incorrect.">
            <a:extLst>
              <a:ext uri="{FF2B5EF4-FFF2-40B4-BE49-F238E27FC236}">
                <a16:creationId xmlns:a16="http://schemas.microsoft.com/office/drawing/2014/main" id="{DB0780CE-800A-EA32-2008-8E6B51FE675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916574" y="1036953"/>
            <a:ext cx="2142465" cy="185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1510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BE1991-F09F-29A2-5267-3B3E93EA0F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E70FDF5C-E209-5A8F-7348-079CFBBE83D4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07048586-E74D-1450-C0C1-CDFF1F2DC139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7" name="Google Shape;250;p31">
              <a:extLst>
                <a:ext uri="{FF2B5EF4-FFF2-40B4-BE49-F238E27FC236}">
                  <a16:creationId xmlns:a16="http://schemas.microsoft.com/office/drawing/2014/main" id="{CAAD6E60-D336-455D-6B29-C92F39270665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Kynning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pic>
        <p:nvPicPr>
          <p:cNvPr id="4" name="Graphic 3" descr="Badge Question Mark with solid fill">
            <a:extLst>
              <a:ext uri="{FF2B5EF4-FFF2-40B4-BE49-F238E27FC236}">
                <a16:creationId xmlns:a16="http://schemas.microsoft.com/office/drawing/2014/main" id="{260D348E-B588-746D-05E3-8E4286C09D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00" y="1008517"/>
            <a:ext cx="1485900" cy="1485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69FEF50-E14C-9953-F0E8-10AC8C2A5651}"/>
              </a:ext>
            </a:extLst>
          </p:cNvPr>
          <p:cNvSpPr txBox="1"/>
          <p:nvPr/>
        </p:nvSpPr>
        <p:spPr>
          <a:xfrm>
            <a:off x="587828" y="5072080"/>
            <a:ext cx="44968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Ljúktu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hlutann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“Á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miðju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tímabilinu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 á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blaðsíðu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8 í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verkefnahandbókinni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B60383E-F865-98F8-C1AC-0E6E4D451CD5}"/>
              </a:ext>
            </a:extLst>
          </p:cNvPr>
          <p:cNvGrpSpPr/>
          <p:nvPr/>
        </p:nvGrpSpPr>
        <p:grpSpPr>
          <a:xfrm>
            <a:off x="5109700" y="1036953"/>
            <a:ext cx="7082299" cy="5121251"/>
            <a:chOff x="5109700" y="1036953"/>
            <a:chExt cx="7082299" cy="5121251"/>
          </a:xfrm>
        </p:grpSpPr>
        <p:pic>
          <p:nvPicPr>
            <p:cNvPr id="10" name="Picture 9" descr="A piece of paper with a red stripe&#10;&#10;AI-generated content may be incorrect.">
              <a:extLst>
                <a:ext uri="{FF2B5EF4-FFF2-40B4-BE49-F238E27FC236}">
                  <a16:creationId xmlns:a16="http://schemas.microsoft.com/office/drawing/2014/main" id="{D33C9D72-3FBE-A485-96AB-AD59710B188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7121" t="10276" r="2374" b="54285"/>
            <a:stretch/>
          </p:blipFill>
          <p:spPr>
            <a:xfrm>
              <a:off x="5109700" y="1036953"/>
              <a:ext cx="7082299" cy="5121251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CB06765-977A-BA39-D903-7053D55CE713}"/>
                </a:ext>
              </a:extLst>
            </p:cNvPr>
            <p:cNvSpPr txBox="1"/>
            <p:nvPr/>
          </p:nvSpPr>
          <p:spPr>
            <a:xfrm rot="21437334">
              <a:off x="6148160" y="1995296"/>
              <a:ext cx="471635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Í </a:t>
              </a:r>
              <a:r>
                <a:rPr lang="en-US" b="1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hvað</a:t>
              </a:r>
              <a:r>
                <a:rPr lang="en-US" b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þarf</a:t>
              </a:r>
              <a:r>
                <a:rPr lang="en-US" b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liðið</a:t>
              </a:r>
              <a:r>
                <a:rPr lang="en-US" b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okkar</a:t>
              </a:r>
              <a:r>
                <a:rPr lang="en-US" b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að</a:t>
              </a:r>
              <a:r>
                <a:rPr lang="en-US" b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eyða</a:t>
              </a:r>
              <a:r>
                <a:rPr lang="en-US" b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meiri</a:t>
              </a:r>
              <a:r>
                <a:rPr lang="en-US" b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b="1" err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tíma</a:t>
              </a:r>
              <a:r>
                <a:rPr lang="en-US" b="1">
                  <a:solidFill>
                    <a:srgbClr val="FFFFFF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 í?</a:t>
              </a:r>
              <a:endParaRPr lang="en-US" sz="2200" b="1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DB2119D0-B4BD-1190-F924-0EC9D227E903}"/>
              </a:ext>
            </a:extLst>
          </p:cNvPr>
          <p:cNvSpPr txBox="1">
            <a:spLocks/>
          </p:cNvSpPr>
          <p:nvPr/>
        </p:nvSpPr>
        <p:spPr>
          <a:xfrm>
            <a:off x="1943100" y="1469524"/>
            <a:ext cx="3302671" cy="3065845"/>
          </a:xfrm>
          <a:prstGeom prst="rect">
            <a:avLst/>
          </a:prstGeom>
          <a:noFill/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hafið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lært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hingað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og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langar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ykkur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enn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skoða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betur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703205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04010-138E-E9A2-2080-9DB773E68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1CCBD10-92EB-5ED3-6150-33D57200E01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A7E5BE77-1F3D-FAF3-B6F7-0F50B6B82167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D545434C-F772-5C87-2741-2ED20359FE4F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8282A37-FE5B-61B7-318E-B4CDB014CBAB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20F71A35-F611-4193-8E31-AFE96333C388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00A551"/>
                </a:solidFill>
              </a:endParaRPr>
            </a:p>
          </p:txBody>
        </p:sp>
        <p:pic>
          <p:nvPicPr>
            <p:cNvPr id="15" name="Graphic 14" descr="Good Idea with solid fill">
              <a:extLst>
                <a:ext uri="{FF2B5EF4-FFF2-40B4-BE49-F238E27FC236}">
                  <a16:creationId xmlns:a16="http://schemas.microsoft.com/office/drawing/2014/main" id="{3CB2DB6A-30BF-F9E3-3716-EAB2FE38D42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694059" y="1191149"/>
              <a:ext cx="1076466" cy="1097280"/>
            </a:xfrm>
            <a:prstGeom prst="rect">
              <a:avLst/>
            </a:prstGeom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F0BE0D4D-5CC3-B3F1-F43D-3820DA02D688}"/>
              </a:ext>
            </a:extLst>
          </p:cNvPr>
          <p:cNvSpPr txBox="1"/>
          <p:nvPr/>
        </p:nvSpPr>
        <p:spPr>
          <a:xfrm>
            <a:off x="1882778" y="2556002"/>
            <a:ext cx="29855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Notið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skipulagsblaðið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blaðsíðu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29 í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handbókinni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  <a:p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
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Ákveðið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efni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gætuð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þurft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búa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frumgerð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pic>
        <p:nvPicPr>
          <p:cNvPr id="4" name="Picture 3" descr="A piece of paper with blue tape&#10;&#10;AI-generated content may be incorrect.">
            <a:extLst>
              <a:ext uri="{FF2B5EF4-FFF2-40B4-BE49-F238E27FC236}">
                <a16:creationId xmlns:a16="http://schemas.microsoft.com/office/drawing/2014/main" id="{E3E2C256-E1C0-9FF2-4DEC-C22A6E1A9E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8346" y="1687286"/>
            <a:ext cx="6629595" cy="4414530"/>
          </a:xfrm>
          <a:prstGeom prst="rect">
            <a:avLst/>
          </a:prstGeom>
        </p:spPr>
      </p:pic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633F7B0A-9ECC-9258-1B3E-6B8C01FA3F29}"/>
              </a:ext>
            </a:extLst>
          </p:cNvPr>
          <p:cNvSpPr txBox="1">
            <a:spLocks/>
          </p:cNvSpPr>
          <p:nvPr/>
        </p:nvSpPr>
        <p:spPr>
          <a:xfrm>
            <a:off x="1882778" y="1186456"/>
            <a:ext cx="10069735" cy="720607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getið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þróað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lausnina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sz="40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6CFCEC0-D485-65E5-E22A-3E577CD4BE06}"/>
              </a:ext>
            </a:extLst>
          </p:cNvPr>
          <p:cNvSpPr txBox="1"/>
          <p:nvPr/>
        </p:nvSpPr>
        <p:spPr>
          <a:xfrm>
            <a:off x="5606565" y="2223676"/>
            <a:ext cx="7809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solidFill>
                  <a:srgbClr val="FFFFFF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FERLI</a:t>
            </a:r>
            <a:endParaRPr lang="en-US" sz="2200" b="1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BE03498-4A7C-9528-E28D-7B1329E08400}"/>
              </a:ext>
            </a:extLst>
          </p:cNvPr>
          <p:cNvSpPr txBox="1"/>
          <p:nvPr/>
        </p:nvSpPr>
        <p:spPr>
          <a:xfrm>
            <a:off x="7435201" y="2126840"/>
            <a:ext cx="35269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Lýsið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ferlinu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sem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þið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fylgduð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til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að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þróa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nýstárlegu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lausnina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b="1" err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ykkar</a:t>
            </a:r>
            <a:r>
              <a:rPr lang="en-US" sz="1600" b="1">
                <a:solidFill>
                  <a:srgbClr val="03558D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.</a:t>
            </a:r>
            <a:endParaRPr lang="en-US" sz="2000" b="1">
              <a:solidFill>
                <a:srgbClr val="03558D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9005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B163E3-E541-5FE9-785A-9F5E39BBFC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A5A31A31-B5C5-06E5-3B02-8DD2415950A1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36FAB4EF-84A0-4C04-D9DB-30B19CD5AE14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BB1AB903-273A-6858-FC07-A62CF19D3FF3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7C56E4BD-5091-15CC-FDDA-7B64E0C6A623}"/>
              </a:ext>
            </a:extLst>
          </p:cNvPr>
          <p:cNvSpPr txBox="1">
            <a:spLocks/>
          </p:cNvSpPr>
          <p:nvPr/>
        </p:nvSpPr>
        <p:spPr>
          <a:xfrm>
            <a:off x="1882779" y="1145429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Skoðið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Robot Game Missions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myndbandið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and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reglubók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vélmennakappleiksins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(Robot Game Rulebook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A50A1B-3382-F1D5-3083-4E25B7306331}"/>
              </a:ext>
            </a:extLst>
          </p:cNvPr>
          <p:cNvSpPr txBox="1"/>
          <p:nvPr/>
        </p:nvSpPr>
        <p:spPr>
          <a:xfrm>
            <a:off x="683710" y="2843944"/>
            <a:ext cx="269086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þrautir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hafið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leyst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hingað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</a:p>
          <a:p>
            <a:endParaRPr lang="en-US" b="1">
              <a:solidFill>
                <a:srgbClr val="ED1C24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Hvaða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þrautir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langar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ykkur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prófa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E71161F-29AC-BF8F-63B1-4737AB5CC114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2A35F9E7-96B8-535C-22CE-95845A74E90B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D8BA9E1-1A35-7AD4-D86F-320538D140E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4" name="Picture 3" descr="A poster for a game&#10;&#10;AI-generated content may be incorrect.">
            <a:extLst>
              <a:ext uri="{FF2B5EF4-FFF2-40B4-BE49-F238E27FC236}">
                <a16:creationId xmlns:a16="http://schemas.microsoft.com/office/drawing/2014/main" id="{F97F4A09-04E2-5885-9976-8F061B40BB4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7492" y="3037114"/>
            <a:ext cx="2178508" cy="28520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black rectangular object with a map on it&#10;&#10;AI-generated content may be incorrect.">
            <a:extLst>
              <a:ext uri="{FF2B5EF4-FFF2-40B4-BE49-F238E27FC236}">
                <a16:creationId xmlns:a16="http://schemas.microsoft.com/office/drawing/2014/main" id="{11E9F557-D0AD-445E-DBA2-C2617ECE7CA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6631" y="2843944"/>
            <a:ext cx="5316873" cy="324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780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FEAB54-021A-47DB-7189-CBDD80C65B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FB31C15-01F4-D894-95C7-DC88A5C2F58E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9" name="Google Shape;248;p31">
              <a:extLst>
                <a:ext uri="{FF2B5EF4-FFF2-40B4-BE49-F238E27FC236}">
                  <a16:creationId xmlns:a16="http://schemas.microsoft.com/office/drawing/2014/main" id="{B137601C-BBDF-411E-6693-539F86F8E1E5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10" name="Google Shape;250;p31">
              <a:extLst>
                <a:ext uri="{FF2B5EF4-FFF2-40B4-BE49-F238E27FC236}">
                  <a16:creationId xmlns:a16="http://schemas.microsoft.com/office/drawing/2014/main" id="{69CDC147-53C8-516B-AC1B-A89D53AB83A4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Verkefni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C7226156-F2CB-C22E-C829-C0868F23EEB1}"/>
              </a:ext>
            </a:extLst>
          </p:cNvPr>
          <p:cNvSpPr txBox="1">
            <a:spLocks/>
          </p:cNvSpPr>
          <p:nvPr/>
        </p:nvSpPr>
        <p:spPr>
          <a:xfrm>
            <a:off x="1872430" y="1494162"/>
            <a:ext cx="9682844" cy="14859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Ljúkið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gervikóðablaðið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blaðsíðu</a:t>
            </a:r>
            <a:r>
              <a:rPr lang="en-US" sz="48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28 í </a:t>
            </a:r>
            <a:r>
              <a:rPr lang="en-US" sz="48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verkefnahandbókinni</a:t>
            </a:r>
            <a:endParaRPr lang="en-US" sz="4800" b="1">
              <a:solidFill>
                <a:srgbClr val="0660AC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0A8AB7-35E6-200D-DB34-3EE3C0E2625D}"/>
              </a:ext>
            </a:extLst>
          </p:cNvPr>
          <p:cNvSpPr txBox="1"/>
          <p:nvPr/>
        </p:nvSpPr>
        <p:spPr>
          <a:xfrm>
            <a:off x="1872430" y="3429000"/>
            <a:ext cx="51976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Skráið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hugmyndir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forritun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SPIKE</a:t>
            </a:r>
            <a:r>
              <a:rPr lang="en-US" b="1" baseline="30000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TM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appinu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,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prófið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síðan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hvort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forritunin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virkar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vélmennið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b="1" err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þrautabrautinni</a:t>
            </a:r>
            <a:r>
              <a:rPr lang="en-US" b="1">
                <a:solidFill>
                  <a:srgbClr val="ED1C24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437CF401-2255-76AD-67E2-091F543BBB0E}"/>
              </a:ext>
            </a:extLst>
          </p:cNvPr>
          <p:cNvGrpSpPr/>
          <p:nvPr/>
        </p:nvGrpSpPr>
        <p:grpSpPr>
          <a:xfrm>
            <a:off x="587828" y="1145429"/>
            <a:ext cx="1188720" cy="1188720"/>
            <a:chOff x="612880" y="1145429"/>
            <a:chExt cx="1188720" cy="1188720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44C97BDB-F4CC-7411-80D9-1FBB8D7EE26D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Graphic 10" descr="Sports Field with solid fill">
              <a:extLst>
                <a:ext uri="{FF2B5EF4-FFF2-40B4-BE49-F238E27FC236}">
                  <a16:creationId xmlns:a16="http://schemas.microsoft.com/office/drawing/2014/main" id="{6B1F1E8B-3D35-5DA6-D27A-2A4D4C9E977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08762" y="1240157"/>
              <a:ext cx="996955" cy="996955"/>
            </a:xfrm>
            <a:prstGeom prst="rect">
              <a:avLst/>
            </a:prstGeom>
          </p:spPr>
        </p:pic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24D8EA5A-E607-ED95-4A2A-744FD4081F30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4172" y="2884714"/>
            <a:ext cx="2295035" cy="30806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49264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142D88-F1D7-EBDD-E6D8-E09A710A11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420A7C67-F243-5FFE-E265-46349BB83707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1C48B353-6C8C-E37C-716D-5C7208119DF2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2032C11E-AFB9-6FA6-8788-10BA268D51A1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B4A7199-DF59-C861-6CFC-158D81D4FADB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Hvernig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getur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það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hjálpað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skrásetja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framfarir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í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nýsköpunarverkefninu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dómarafundi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liðsins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á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keppnisdeginum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sjálfum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Hverjar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eru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nýstárlegu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hugmyndir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ykkar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til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að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leysa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sz="3600" b="1" err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vandamálið</a:t>
            </a:r>
            <a:r>
              <a:rPr lang="en-US" sz="3600" b="1">
                <a:solidFill>
                  <a:srgbClr val="0660AC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477E9F4-281B-434C-0436-E89014E4FE5D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4BD1659B-66EF-0815-2E27-95BA50DDBB87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52C208DA-FC57-63FA-31E6-9CD9688B1C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42EB649C-E499-EDC6-D93B-F230F7383006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850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AD1023-6277-6DC4-687A-20C9A040A5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891FD1E4-C23C-2AF4-D9E8-0326CEE9E369}"/>
              </a:ext>
            </a:extLst>
          </p:cNvPr>
          <p:cNvGrpSpPr/>
          <p:nvPr/>
        </p:nvGrpSpPr>
        <p:grpSpPr>
          <a:xfrm>
            <a:off x="457200" y="170180"/>
            <a:ext cx="11277600" cy="762634"/>
            <a:chOff x="457200" y="170180"/>
            <a:chExt cx="11277600" cy="762634"/>
          </a:xfrm>
        </p:grpSpPr>
        <p:sp>
          <p:nvSpPr>
            <p:cNvPr id="6" name="Google Shape;248;p31">
              <a:extLst>
                <a:ext uri="{FF2B5EF4-FFF2-40B4-BE49-F238E27FC236}">
                  <a16:creationId xmlns:a16="http://schemas.microsoft.com/office/drawing/2014/main" id="{6C81C8CD-791C-E79D-6A09-6BFFBEA7777B}"/>
                </a:ext>
              </a:extLst>
            </p:cNvPr>
            <p:cNvSpPr/>
            <p:nvPr/>
          </p:nvSpPr>
          <p:spPr>
            <a:xfrm>
              <a:off x="457200" y="170180"/>
              <a:ext cx="11277600" cy="762634"/>
            </a:xfrm>
            <a:prstGeom prst="roundRect">
              <a:avLst>
                <a:gd name="adj" fmla="val 16667"/>
              </a:avLst>
            </a:prstGeom>
            <a:solidFill>
              <a:srgbClr val="ED1C24"/>
            </a:solidFill>
            <a:ln w="12700" cap="flat" cmpd="sng">
              <a:noFill/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/>
              <a:endParaRPr>
                <a:solidFill>
                  <a:schemeClr val="lt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  <a:sym typeface="Calibri"/>
              </a:endParaRPr>
            </a:p>
          </p:txBody>
        </p:sp>
        <p:sp>
          <p:nvSpPr>
            <p:cNvPr id="8" name="Google Shape;250;p31">
              <a:extLst>
                <a:ext uri="{FF2B5EF4-FFF2-40B4-BE49-F238E27FC236}">
                  <a16:creationId xmlns:a16="http://schemas.microsoft.com/office/drawing/2014/main" id="{EAF39965-5B00-988E-2464-42884337E00C}"/>
                </a:ext>
              </a:extLst>
            </p:cNvPr>
            <p:cNvSpPr txBox="1">
              <a:spLocks/>
            </p:cNvSpPr>
            <p:nvPr/>
          </p:nvSpPr>
          <p:spPr>
            <a:xfrm>
              <a:off x="587828" y="274319"/>
              <a:ext cx="11038115" cy="55435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vert="horz" wrap="square" lIns="91425" tIns="45700" rIns="91425" bIns="45700" rtlCol="0" anchor="ctr" anchorCtr="0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buClr>
                  <a:schemeClr val="lt1"/>
                </a:buClr>
                <a:buSzPts val="4000"/>
              </a:pPr>
              <a:r>
                <a:rPr lang="en-US" sz="3200" b="1" err="1">
                  <a:solidFill>
                    <a:schemeClr val="lt1"/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Ígrundun</a:t>
              </a:r>
              <a:endParaRPr lang="en-US"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8E7C09B9-7D88-6709-9A37-BD48BBB71B90}"/>
              </a:ext>
            </a:extLst>
          </p:cNvPr>
          <p:cNvSpPr txBox="1">
            <a:spLocks/>
          </p:cNvSpPr>
          <p:nvPr/>
        </p:nvSpPr>
        <p:spPr>
          <a:xfrm>
            <a:off x="1943100" y="1262058"/>
            <a:ext cx="9682844" cy="4869111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Hvernig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geta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viðbætur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og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forritun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vélmennisins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þíns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stutt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við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áætlun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liðsins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til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að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leysa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þrautir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?</a:t>
            </a:r>
          </a:p>
          <a:p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Hvernig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geturðu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endurtekið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og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bætt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vélmennahönnunina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þína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sem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notuð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var í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fyrri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 </a:t>
            </a:r>
            <a:r>
              <a:rPr lang="en-US" sz="4000" b="1" err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verkefnum</a:t>
            </a:r>
            <a:r>
              <a:rPr lang="en-US" sz="4000" b="1">
                <a:solidFill>
                  <a:srgbClr val="0660AC"/>
                </a:solidFill>
                <a:latin typeface="Roboto"/>
                <a:ea typeface="Roboto"/>
                <a:cs typeface="Roboto"/>
              </a:rPr>
              <a:t>?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24E8CA7-37CA-4645-AE71-698720AC5437}"/>
              </a:ext>
            </a:extLst>
          </p:cNvPr>
          <p:cNvGrpSpPr/>
          <p:nvPr/>
        </p:nvGrpSpPr>
        <p:grpSpPr>
          <a:xfrm>
            <a:off x="612880" y="1145429"/>
            <a:ext cx="1188720" cy="1188720"/>
            <a:chOff x="612880" y="1145429"/>
            <a:chExt cx="1188720" cy="1188720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B8FEAE2D-B16B-0D1C-FDC5-3FE6B50AF060}"/>
                </a:ext>
              </a:extLst>
            </p:cNvPr>
            <p:cNvSpPr/>
            <p:nvPr/>
          </p:nvSpPr>
          <p:spPr>
            <a:xfrm>
              <a:off x="612880" y="1145429"/>
              <a:ext cx="1188720" cy="1188720"/>
            </a:xfrm>
            <a:prstGeom prst="ellipse">
              <a:avLst/>
            </a:prstGeom>
            <a:solidFill>
              <a:srgbClr val="0660AC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Graphic 14" descr="Thought with solid fill">
              <a:extLst>
                <a:ext uri="{FF2B5EF4-FFF2-40B4-BE49-F238E27FC236}">
                  <a16:creationId xmlns:a16="http://schemas.microsoft.com/office/drawing/2014/main" id="{74DC97E6-6826-DF5E-0778-DD246F20303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/>
          </p:blipFill>
          <p:spPr>
            <a:xfrm>
              <a:off x="775889" y="1262058"/>
              <a:ext cx="931281" cy="931281"/>
            </a:xfrm>
            <a:prstGeom prst="rect">
              <a:avLst/>
            </a:prstGeom>
          </p:spPr>
        </p:pic>
      </p:grpSp>
      <p:pic>
        <p:nvPicPr>
          <p:cNvPr id="2" name="Picture 1" descr="A cartoon of a child and a child&#10;&#10;AI-generated content may be incorrect.">
            <a:extLst>
              <a:ext uri="{FF2B5EF4-FFF2-40B4-BE49-F238E27FC236}">
                <a16:creationId xmlns:a16="http://schemas.microsoft.com/office/drawing/2014/main" id="{D8526BE7-49F1-2E15-41DA-448EF92F92C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45544" y="4639367"/>
            <a:ext cx="3900911" cy="157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8068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Theme">
  <a:themeElements>
    <a:clrScheme name="Office 2013 - 2022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339d3c1-780b-4e6f-9e79-4011a44f6b0c" xsi:nil="true"/>
    <SharedWithUsers xmlns="2339d3c1-780b-4e6f-9e79-4011a44f6b0c">
      <UserInfo>
        <DisplayName>Christina Milligan</DisplayName>
        <AccountId>54</AccountId>
        <AccountType/>
      </UserInfo>
    </SharedWithUsers>
    <lcf76f155ced4ddcb4097134ff3c332f xmlns="bd8ac939-8291-4466-ad12-6c62a76d23b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54A63AE539264489B37940AD5A84FFF" ma:contentTypeVersion="18" ma:contentTypeDescription="Create a new document." ma:contentTypeScope="" ma:versionID="2bf9482a83985fe7c3e6d0bd72fc0786">
  <xsd:schema xmlns:xsd="http://www.w3.org/2001/XMLSchema" xmlns:xs="http://www.w3.org/2001/XMLSchema" xmlns:p="http://schemas.microsoft.com/office/2006/metadata/properties" xmlns:ns2="bd8ac939-8291-4466-ad12-6c62a76d23b8" xmlns:ns3="2339d3c1-780b-4e6f-9e79-4011a44f6b0c" targetNamespace="http://schemas.microsoft.com/office/2006/metadata/properties" ma:root="true" ma:fieldsID="3fd8b3fdae1a9f8811a4b3940842ae65" ns2:_="" ns3:_="">
    <xsd:import namespace="bd8ac939-8291-4466-ad12-6c62a76d23b8"/>
    <xsd:import namespace="2339d3c1-780b-4e6f-9e79-4011a44f6b0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d8ac939-8291-4466-ad12-6c62a76d23b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ea1d401-ac04-46f1-9878-c8838732bb8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39d3c1-780b-4e6f-9e79-4011a44f6b0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e5decc1-c298-4b9b-8b61-513a1aae70d4}" ma:internalName="TaxCatchAll" ma:showField="CatchAllData" ma:web="2339d3c1-780b-4e6f-9e79-4011a44f6b0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151A670-0DF8-40A2-9C30-9AF459D7E23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8C3B65E-86F5-4F12-882B-E72674BBA31A}">
  <ds:schemaRefs>
    <ds:schemaRef ds:uri="09a20863-7c96-4a57-95ca-029d1820b203"/>
    <ds:schemaRef ds:uri="0bfdc619-4bd5-4a26-8e37-4be4446dc23a"/>
    <ds:schemaRef ds:uri="2339d3c1-780b-4e6f-9e79-4011a44f6b0c"/>
    <ds:schemaRef ds:uri="32a440ee-ccdf-4ffb-ba5c-71e25989d2a9"/>
    <ds:schemaRef ds:uri="65f3190a-2497-4c6e-9c08-e63c17ba8fcf"/>
    <ds:schemaRef ds:uri="7c8aad47-528b-43f4-b615-4953615f0d4f"/>
    <ds:schemaRef ds:uri="98a1be8e-ceb0-4d64-90f3-74f22257285b"/>
    <ds:schemaRef ds:uri="bd8ac939-8291-4466-ad12-6c62a76d23b8"/>
    <ds:schemaRef ds:uri="c7bc20cd-f3b5-4cb9-9099-b7d1e4c3c98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F2A5EBEE-C7D8-4492-8001-37188D6B5DC3}">
  <ds:schemaRefs>
    <ds:schemaRef ds:uri="2339d3c1-780b-4e6f-9e79-4011a44f6b0c"/>
    <ds:schemaRef ds:uri="bd8ac939-8291-4466-ad12-6c62a76d23b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1076</Words>
  <Application>Microsoft Office PowerPoint</Application>
  <PresentationFormat>Widescreen</PresentationFormat>
  <Paragraphs>95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Calibri Light</vt:lpstr>
      <vt:lpstr>Helvetica Neue</vt:lpstr>
      <vt:lpstr>Roboto</vt:lpstr>
      <vt:lpstr>Roboto Medium</vt:lpstr>
      <vt:lpstr>Office 2013 - 2022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Ragna Skinner - HI</cp:lastModifiedBy>
  <cp:revision>1</cp:revision>
  <dcterms:created xsi:type="dcterms:W3CDTF">2020-04-21T20:33:01Z</dcterms:created>
  <dcterms:modified xsi:type="dcterms:W3CDTF">2025-09-03T20:20:26Z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0x010100B54A63AE539264489B37940AD5A84FFF</vt:lpwstr>
  </property>
  <property fmtid="{D5CDD505-2E9C-101B-9397-08002B2CF9AE}" pid="3" name="xd_ProgID">
    <vt:lpwstr/>
  </property>
  <property fmtid="{D5CDD505-2E9C-101B-9397-08002B2CF9AE}" pid="4" name="ComplianceAssetId">
    <vt:lpwstr/>
  </property>
  <property fmtid="{D5CDD505-2E9C-101B-9397-08002B2CF9AE}" pid="5" name="TemplateUrl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xd_Signature">
    <vt:lpwstr/>
  </property>
  <property fmtid="{D5CDD505-2E9C-101B-9397-08002B2CF9AE}" pid="9" name="MediaServiceImageTags">
    <vt:lpwstr/>
  </property>
</Properties>
</file>