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16"/>
  </p:notesMasterIdLst>
  <p:sldIdLst>
    <p:sldId id="345" r:id="rId5"/>
    <p:sldId id="346" r:id="rId6"/>
    <p:sldId id="347" r:id="rId7"/>
    <p:sldId id="371" r:id="rId8"/>
    <p:sldId id="355" r:id="rId9"/>
    <p:sldId id="368" r:id="rId10"/>
    <p:sldId id="357" r:id="rId11"/>
    <p:sldId id="373" r:id="rId12"/>
    <p:sldId id="356" r:id="rId13"/>
    <p:sldId id="359" r:id="rId14"/>
    <p:sldId id="3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C4DB63-21F2-4B4F-8306-60C56440E991}" v="1" dt="2026-05-22T17:09:43.757"/>
    <p1510:client id="{A90E7F77-5EF6-4EB2-A035-BBE11EF21A7D}" v="13" dt="2026-05-22T14:05:45.9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5359" autoAdjust="0"/>
  </p:normalViewPr>
  <p:slideViewPr>
    <p:cSldViewPr snapToGrid="0">
      <p:cViewPr varScale="1">
        <p:scale>
          <a:sx n="79" d="100"/>
          <a:sy n="79" d="100"/>
        </p:scale>
        <p:origin x="126" y="210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2T14:05:58.995" v="114" actId="20577"/>
      <pc:docMkLst>
        <pc:docMk/>
      </pc:docMkLst>
      <pc:sldChg chg="del">
        <pc:chgData name="Kate Sample" userId="ad24f2c8-db21-4b10-9534-7a98911ec180" providerId="ADAL" clId="{C9D5FCC2-313F-4ADF-852E-FBEE7C6548C8}" dt="2026-05-22T13:41:42.680" v="4" actId="47"/>
        <pc:sldMkLst>
          <pc:docMk/>
          <pc:sldMk cId="1109188424" sldId="294"/>
        </pc:sldMkLst>
      </pc:sldChg>
      <pc:sldChg chg="addSp delSp modSp">
        <pc:chgData name="Kate Sample" userId="ad24f2c8-db21-4b10-9534-7a98911ec180" providerId="ADAL" clId="{C9D5FCC2-313F-4ADF-852E-FBEE7C6548C8}" dt="2026-05-22T13:41:30.665" v="2"/>
        <pc:sldMkLst>
          <pc:docMk/>
          <pc:sldMk cId="2890323369" sldId="345"/>
        </pc:sldMkLst>
        <pc:picChg chg="add mod">
          <ac:chgData name="Kate Sample" userId="ad24f2c8-db21-4b10-9534-7a98911ec180" providerId="ADAL" clId="{C9D5FCC2-313F-4ADF-852E-FBEE7C6548C8}" dt="2026-05-22T13:41:30.665" v="2"/>
          <ac:picMkLst>
            <pc:docMk/>
            <pc:sldMk cId="2890323369" sldId="345"/>
            <ac:picMk id="2" creationId="{4CE077B2-03A4-C31D-41F6-ABA8639C6D97}"/>
          </ac:picMkLst>
        </pc:picChg>
        <pc:picChg chg="add mod">
          <ac:chgData name="Kate Sample" userId="ad24f2c8-db21-4b10-9534-7a98911ec180" providerId="ADAL" clId="{C9D5FCC2-313F-4ADF-852E-FBEE7C6548C8}" dt="2026-05-22T13:41:30.665" v="2"/>
          <ac:picMkLst>
            <pc:docMk/>
            <pc:sldMk cId="2890323369" sldId="345"/>
            <ac:picMk id="5" creationId="{0C3181E9-167F-0BAE-45D7-7F820D2E2A02}"/>
          </ac:picMkLst>
        </pc:picChg>
        <pc:picChg chg="del">
          <ac:chgData name="Kate Sample" userId="ad24f2c8-db21-4b10-9534-7a98911ec180" providerId="ADAL" clId="{C9D5FCC2-313F-4ADF-852E-FBEE7C6548C8}" dt="2026-05-22T13:41:28.619" v="0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2T13:41:29.270" v="1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2T13:59:16.112" v="44" actId="478"/>
        <pc:sldMkLst>
          <pc:docMk/>
          <pc:sldMk cId="1999005728" sldId="355"/>
        </pc:sldMkLst>
        <pc:spChg chg="mod">
          <ac:chgData name="Kate Sample" userId="ad24f2c8-db21-4b10-9534-7a98911ec180" providerId="ADAL" clId="{C9D5FCC2-313F-4ADF-852E-FBEE7C6548C8}" dt="2026-05-22T13:59:09.659" v="42" actId="14100"/>
          <ac:spMkLst>
            <pc:docMk/>
            <pc:sldMk cId="1999005728" sldId="355"/>
            <ac:spMk id="4" creationId="{E324A8DC-E3E5-F275-A97E-27E807FCB066}"/>
          </ac:spMkLst>
        </pc:spChg>
        <pc:spChg chg="del mod">
          <ac:chgData name="Kate Sample" userId="ad24f2c8-db21-4b10-9534-7a98911ec180" providerId="ADAL" clId="{C9D5FCC2-313F-4ADF-852E-FBEE7C6548C8}" dt="2026-05-22T13:59:16.112" v="44" actId="478"/>
          <ac:spMkLst>
            <pc:docMk/>
            <pc:sldMk cId="1999005728" sldId="355"/>
            <ac:spMk id="5" creationId="{8D1DB995-5B20-37BA-28AA-6A3B9D4A9A21}"/>
          </ac:spMkLst>
        </pc:spChg>
        <pc:spChg chg="mod">
          <ac:chgData name="Kate Sample" userId="ad24f2c8-db21-4b10-9534-7a98911ec180" providerId="ADAL" clId="{C9D5FCC2-313F-4ADF-852E-FBEE7C6548C8}" dt="2026-05-22T13:58:51.120" v="38"/>
          <ac:spMkLst>
            <pc:docMk/>
            <pc:sldMk cId="1999005728" sldId="355"/>
            <ac:spMk id="11" creationId="{D6DEAE0D-99C9-5E13-EDEA-D46DB797824D}"/>
          </ac:spMkLst>
        </pc:spChg>
        <pc:grpChg chg="add mod ord">
          <ac:chgData name="Kate Sample" userId="ad24f2c8-db21-4b10-9534-7a98911ec180" providerId="ADAL" clId="{C9D5FCC2-313F-4ADF-852E-FBEE7C6548C8}" dt="2026-05-22T13:58:56.828" v="40" actId="167"/>
          <ac:grpSpMkLst>
            <pc:docMk/>
            <pc:sldMk cId="1999005728" sldId="355"/>
            <ac:grpSpMk id="6" creationId="{49DEE931-31FD-8557-5021-C2B9B2C5E7CA}"/>
          </ac:grpSpMkLst>
        </pc:grpChg>
        <pc:picChg chg="del">
          <ac:chgData name="Kate Sample" userId="ad24f2c8-db21-4b10-9534-7a98911ec180" providerId="ADAL" clId="{C9D5FCC2-313F-4ADF-852E-FBEE7C6548C8}" dt="2026-05-22T13:45:55.268" v="29" actId="478"/>
          <ac:picMkLst>
            <pc:docMk/>
            <pc:sldMk cId="1999005728" sldId="355"/>
            <ac:picMk id="2" creationId="{08A37B33-AA19-C5DB-36E3-35304D2040EB}"/>
          </ac:picMkLst>
        </pc:picChg>
        <pc:picChg chg="mod">
          <ac:chgData name="Kate Sample" userId="ad24f2c8-db21-4b10-9534-7a98911ec180" providerId="ADAL" clId="{C9D5FCC2-313F-4ADF-852E-FBEE7C6548C8}" dt="2026-05-22T13:58:51.120" v="38"/>
          <ac:picMkLst>
            <pc:docMk/>
            <pc:sldMk cId="1999005728" sldId="355"/>
            <ac:picMk id="7" creationId="{4285B628-BD49-DC4B-7DF2-B8710E5A7555}"/>
          </ac:picMkLst>
        </pc:picChg>
      </pc:sldChg>
      <pc:sldChg chg="modSp mod">
        <pc:chgData name="Kate Sample" userId="ad24f2c8-db21-4b10-9534-7a98911ec180" providerId="ADAL" clId="{C9D5FCC2-313F-4ADF-852E-FBEE7C6548C8}" dt="2026-05-22T14:03:39.633" v="96" actId="20577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2T14:03:39.633" v="96" actId="20577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2T13:41:40.329" v="3"/>
        <pc:sldMkLst>
          <pc:docMk/>
          <pc:sldMk cId="4203380145" sldId="365"/>
        </pc:sldMkLst>
      </pc:sldChg>
      <pc:sldChg chg="addSp delSp modSp mod modNotesTx">
        <pc:chgData name="Kate Sample" userId="ad24f2c8-db21-4b10-9534-7a98911ec180" providerId="ADAL" clId="{C9D5FCC2-313F-4ADF-852E-FBEE7C6548C8}" dt="2026-05-22T14:05:58.995" v="114" actId="20577"/>
        <pc:sldMkLst>
          <pc:docMk/>
          <pc:sldMk cId="1669780500" sldId="368"/>
        </pc:sldMkLst>
        <pc:picChg chg="del">
          <ac:chgData name="Kate Sample" userId="ad24f2c8-db21-4b10-9534-7a98911ec180" providerId="ADAL" clId="{C9D5FCC2-313F-4ADF-852E-FBEE7C6548C8}" dt="2026-05-22T13:42:06.217" v="5" actId="478"/>
          <ac:picMkLst>
            <pc:docMk/>
            <pc:sldMk cId="1669780500" sldId="368"/>
            <ac:picMk id="2" creationId="{6ABD1381-F7E1-82A9-4ACD-5CC8EE372229}"/>
          </ac:picMkLst>
        </pc:picChg>
        <pc:picChg chg="add mod">
          <ac:chgData name="Kate Sample" userId="ad24f2c8-db21-4b10-9534-7a98911ec180" providerId="ADAL" clId="{C9D5FCC2-313F-4ADF-852E-FBEE7C6548C8}" dt="2026-05-22T13:42:13.092" v="6"/>
          <ac:picMkLst>
            <pc:docMk/>
            <pc:sldMk cId="1669780500" sldId="368"/>
            <ac:picMk id="4" creationId="{9B499014-F0DD-4202-6A5A-3B029D733062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2T13:45:51.685" v="28" actId="20577"/>
        <pc:sldMkLst>
          <pc:docMk/>
          <pc:sldMk cId="1370320588" sldId="371"/>
        </pc:sldMkLst>
        <pc:spChg chg="mod">
          <ac:chgData name="Kate Sample" userId="ad24f2c8-db21-4b10-9534-7a98911ec180" providerId="ADAL" clId="{C9D5FCC2-313F-4ADF-852E-FBEE7C6548C8}" dt="2026-05-22T13:45:05.104" v="8"/>
          <ac:spMkLst>
            <pc:docMk/>
            <pc:sldMk cId="1370320588" sldId="371"/>
            <ac:spMk id="13" creationId="{C9BCE8D8-5F03-FA50-4A50-7FA47F3F7363}"/>
          </ac:spMkLst>
        </pc:spChg>
        <pc:spChg chg="add mod">
          <ac:chgData name="Kate Sample" userId="ad24f2c8-db21-4b10-9534-7a98911ec180" providerId="ADAL" clId="{C9D5FCC2-313F-4ADF-852E-FBEE7C6548C8}" dt="2026-05-22T13:45:32.205" v="27" actId="1037"/>
          <ac:spMkLst>
            <pc:docMk/>
            <pc:sldMk cId="1370320588" sldId="371"/>
            <ac:spMk id="14" creationId="{9C331136-0072-8FB4-17FF-50E39C263641}"/>
          </ac:spMkLst>
        </pc:spChg>
        <pc:grpChg chg="add mod">
          <ac:chgData name="Kate Sample" userId="ad24f2c8-db21-4b10-9534-7a98911ec180" providerId="ADAL" clId="{C9D5FCC2-313F-4ADF-852E-FBEE7C6548C8}" dt="2026-05-22T13:45:05.104" v="8"/>
          <ac:grpSpMkLst>
            <pc:docMk/>
            <pc:sldMk cId="1370320588" sldId="371"/>
            <ac:grpSpMk id="2" creationId="{AB9E0929-5900-8D75-5D57-3C294425B30C}"/>
          </ac:grpSpMkLst>
        </pc:grpChg>
        <pc:grpChg chg="del">
          <ac:chgData name="Kate Sample" userId="ad24f2c8-db21-4b10-9534-7a98911ec180" providerId="ADAL" clId="{C9D5FCC2-313F-4ADF-852E-FBEE7C6548C8}" dt="2026-05-22T13:44:49.796" v="7" actId="478"/>
          <ac:grpSpMkLst>
            <pc:docMk/>
            <pc:sldMk cId="1370320588" sldId="371"/>
            <ac:grpSpMk id="8" creationId="{A45022C5-9670-0741-41DA-882424D7C905}"/>
          </ac:grpSpMkLst>
        </pc:grpChg>
        <pc:picChg chg="mod">
          <ac:chgData name="Kate Sample" userId="ad24f2c8-db21-4b10-9534-7a98911ec180" providerId="ADAL" clId="{C9D5FCC2-313F-4ADF-852E-FBEE7C6548C8}" dt="2026-05-22T13:45:05.104" v="8"/>
          <ac:picMkLst>
            <pc:docMk/>
            <pc:sldMk cId="1370320588" sldId="371"/>
            <ac:picMk id="3" creationId="{B8416E8C-6DEF-C9B3-9AA2-E9B0152821E2}"/>
          </ac:picMkLst>
        </pc:picChg>
      </pc:sldChg>
      <pc:sldChg chg="modSp mod">
        <pc:chgData name="Kate Sample" userId="ad24f2c8-db21-4b10-9534-7a98911ec180" providerId="ADAL" clId="{C9D5FCC2-313F-4ADF-852E-FBEE7C6548C8}" dt="2026-05-22T14:04:16.093" v="108" actId="20577"/>
        <pc:sldMkLst>
          <pc:docMk/>
          <pc:sldMk cId="3046806807" sldId="373"/>
        </pc:sldMkLst>
        <pc:spChg chg="mod">
          <ac:chgData name="Kate Sample" userId="ad24f2c8-db21-4b10-9534-7a98911ec180" providerId="ADAL" clId="{C9D5FCC2-313F-4ADF-852E-FBEE7C6548C8}" dt="2026-05-22T14:04:16.093" v="108" actId="20577"/>
          <ac:spMkLst>
            <pc:docMk/>
            <pc:sldMk cId="3046806807" sldId="373"/>
            <ac:spMk id="11" creationId="{8E7C09B9-7D88-6709-9A37-BD48BBB71B9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11-Aug-26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Ræðið við nemendur um sýndarkóða og verkefnastefnu frá síðasta fundi.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Sértækur orðaforði fundarins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Inngangur:</a:t>
            </a:r>
          </a:p>
          <a:p>
            <a:r>
              <a:t>Hugsið um Gracious Professionalism®. Ræðið hvernig liðið sýnir það í öllu sem þið gerið.</a:t>
            </a:r>
          </a:p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Haldið áfram að þróa lausn nýsköpunarverkefnisins.</a:t>
            </a:r>
          </a:p>
          <a:p>
            <a:r>
              <a:t>Teiknið lausnina og útskýrið hvernig hún leysir vandamálið.</a:t>
            </a:r>
          </a:p>
          <a:p>
            <a:r>
              <a:t>Búið til frumgerðarlíkan eða nákvæma teikningu af lausninni.</a:t>
            </a:r>
          </a:p>
          <a:p>
            <a:r>
              <a:t>Haldið áfram að skrá ferlið sem þið notið til að þróa lausnina á skipulagssíðu nýsköpunarverkefnisins og í þessari verkfræðidagbók.</a:t>
            </a:r>
          </a:p>
          <a:p>
            <a:endParaRPr/>
          </a:p>
          <a:p>
            <a:r>
              <a:t>Ábendingar fyrir fund</a:t>
            </a:r>
          </a:p>
          <a:p>
            <a:r>
              <a:t>Hjálpið nemendum að átta sig á að Gracious Professionalism™ er eitthvað sem þau gera, ekki bara eitthvað sem þau tala um.</a:t>
            </a:r>
          </a:p>
          <a:p>
            <a:r>
              <a:t>Bendið á dæmi þegar tækifæri gefst. Leitið að tækifærum á staðnum eða á netinu til að læra meira um hugmyndir liðsins að nýsköpunarverkefni.</a:t>
            </a:r>
          </a:p>
          <a:p>
            <a:r>
              <a:t>Útvegið fjölbreytt efni sem liðið getur notað til að búa til frumgerð eða teikningu af verkefnalausninni.</a:t>
            </a:r>
          </a:p>
          <a:p>
            <a:r>
              <a:t>Hvetjið liðið til að skrá breytingarnar svo það geti útskýrt ferlið sitt skýrt í dómnefndarvinnunni.</a:t>
            </a:r>
          </a:p>
          <a:p>
            <a:r>
              <a:t>Frumgerð þarf ekki að vera virk þegar hún er kynnt fyrir dómurum.</a:t>
            </a:r>
          </a:p>
          <a:p>
            <a:r>
              <a:t>Liðið ætti að geta lýst í smáatriðum hvernig hún myndi virka.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Ræðið hvaða verkefni liðið hefur reynt við og hvaða verkefni þið viljið enn reyna.</a:t>
            </a:r>
          </a:p>
          <a:p>
            <a:r>
              <a:t>Haldið áfram að prófa og bæta vélmennið og viðbætur þess til að ljúka verkefnum í vélmennaleiknum.</a:t>
            </a:r>
          </a:p>
          <a:p>
            <a:r>
              <a:t>Búið til forrit fyrir hvert nýtt verkefni sem þið reynið við eða sameinið verkefnalausnir í eitt forrit.</a:t>
            </a:r>
          </a:p>
          <a:p>
            <a:r>
              <a:t>Farið aftur yfir fyrri kennslustundir til að þróa forritunarfærni eða vinna að lausn verkefnanna.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Mismunandi liðsmenn geta borið ábyrgð á tilteknum verkefnum og þróað og átt akstur vélmennisins fyrir þau verkefni.</a:t>
            </a:r>
          </a:p>
          <a:p>
            <a:r>
              <a:t>Minnið liðin á að nefna og skipuleggja forritin skýrt svo þau séu fljót að finna.</a:t>
            </a:r>
          </a:p>
          <a:p>
            <a:r>
              <a:t>Þegar liðið þróar verkefnastefnuna skulið þið láta það ákveða hvaða ræsisvæði verður upphafsstaðurinn.</a:t>
            </a:r>
          </a:p>
          <a:p>
            <a:r>
              <a:t>Gætið þess að nægt pláss sé fyrir allt vélmennið innan ræsisvæðisins.</a:t>
            </a:r>
          </a:p>
          <a:p>
            <a:r>
              <a:t>Hvetjið liðið til að útskýra forritið á meðan vélmennið hreyfist og taka minnispunkta um það sem þau sjá við prófanir.</a:t>
            </a:r>
          </a:p>
          <a:p>
            <a:r>
              <a:t>Þegar liðið bætir vélmennið eða viðbæturnar skulið þið segja þeim að breyta aðeins einu í einu.</a:t>
            </a:r>
          </a:p>
          <a:p>
            <a:r>
              <a:t>Þetta hjálpar þeim að sjá hvað olli framförum og byggja upp sterkari verkfræðilega hugsun.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E0D12-DFBB-4D2B-150E-082BA3B66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C84B8A-2B61-4F64-066A-E2D8071DAA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69D40C-BAB6-A724-FAC3-54F8687A2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10AA4-5D51-9D7F-8ED9-4EC9D14DB5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658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Miðlun</a:t>
            </a:r>
          </a:p>
          <a:p>
            <a:r>
              <a:t>Ræðið ígrundunarspurningarnar.</a:t>
            </a:r>
          </a:p>
          <a:p>
            <a:r>
              <a:t>Safnist saman við mottuna. Deilið vélmennafærninni sem þið æfðuð á þessum fundi og vinnunni sem lauk í nýsköpunarverkefninu.</a:t>
            </a:r>
          </a:p>
          <a:p>
            <a:r>
              <a:t>Gangið frá vinnusvæðinu.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sv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t>FUNDUR 7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1028701"/>
            <a:ext cx="4261981" cy="53235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Ég get unnið með liðinu mínu að því að halda áfram að þróa lausn nýsköpunarverkefnisins og búa til líkan eða frumgerð.</a:t>
            </a:r>
          </a:p>
          <a:p>
            <a:r>
              <a:t>Ég get unnið með liðinu mínu að því að hanna og ítra vélmennið til að ljúka fleiri verkefnum í vélmennaleiknum.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Nemendur halda áfram að þróa lausnir nýsköpunarverkefnisins með því að búa til frumgerð og ítra smíði og forritun vélmennisins.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4CE077B2-03A4-C31D-41F6-ABA8639C6D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0C3181E9-167F-0BAE-45D7-7F820D2E2A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9EF7EE9C-EE8A-3968-8951-57BECACA6661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Frágangur</a:t>
            </a: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sz="1600" dirty="0"/>
              <a:t>LEGO, LEGO-</a:t>
            </a:r>
            <a:r>
              <a:rPr sz="1600" dirty="0" err="1"/>
              <a:t>merkið</a:t>
            </a:r>
            <a:r>
              <a:rPr sz="1600" dirty="0"/>
              <a:t>, </a:t>
            </a:r>
            <a:r>
              <a:rPr sz="1600" dirty="0" err="1"/>
              <a:t>smáfígúran</a:t>
            </a:r>
            <a:r>
              <a:rPr sz="1600" dirty="0"/>
              <a:t>, LEGO Education, LEGO Education-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SPIKE-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©2026 The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 FIRST®, FIRST®-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FIRST® CANOPY™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For Inspiration and Recognition of Science and Technology (FIRST). LEGO® er </a:t>
            </a:r>
            <a:r>
              <a:rPr sz="1600" dirty="0" err="1"/>
              <a:t>skráð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FIRST® LEGO® League </a:t>
            </a:r>
            <a:r>
              <a:rPr sz="1600" dirty="0" err="1"/>
              <a:t>og</a:t>
            </a:r>
            <a:r>
              <a:rPr sz="1600" dirty="0"/>
              <a:t> BIOGLOW™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sameiginleg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FIRST </a:t>
            </a:r>
            <a:r>
              <a:rPr sz="1600" dirty="0" err="1"/>
              <a:t>og</a:t>
            </a:r>
            <a:r>
              <a:rPr sz="1600" dirty="0"/>
              <a:t> LEGO Group. ©2026 FIRST </a:t>
            </a:r>
            <a:r>
              <a:rPr sz="1600" dirty="0" err="1"/>
              <a:t>og</a:t>
            </a:r>
            <a:r>
              <a:rPr sz="1600" dirty="0"/>
              <a:t>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</a:t>
            </a: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Umræða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 gerðum við á síðasta fundi?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A4E37AE3-AEED-B1B0-B56B-87B5AF093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Lykilhugtök</a:t>
              </a: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matskvarði: leiðarvísir sem sýnir viðmið fyrir mat á viðburði</a:t>
            </a:r>
          </a:p>
          <a:p>
            <a:r>
              <a:t>endurgjöf: að veita eða senda upplýsingar</a:t>
            </a:r>
          </a:p>
          <a:p>
            <a:r>
              <a:t>bæta: að gera eitthvað betra eða verða betri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99712B0D-51DF-D302-C538-AEB5246EDF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968" r="24780"/>
          <a:stretch/>
        </p:blipFill>
        <p:spPr>
          <a:xfrm>
            <a:off x="9263029" y="1145428"/>
            <a:ext cx="1857678" cy="11887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77BCCC-12AB-9FC5-8011-0770457502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" b="170"/>
          <a:stretch/>
        </p:blipFill>
        <p:spPr>
          <a:xfrm>
            <a:off x="9642932" y="2519719"/>
            <a:ext cx="1106591" cy="146999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10502C4-EBA2-45E4-5732-15157D5521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5743" y="4175280"/>
            <a:ext cx="1592249" cy="192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Inngangur</a:t>
              </a:r>
            </a:p>
          </p:txBody>
        </p:sp>
      </p:grpSp>
      <p:pic>
        <p:nvPicPr>
          <p:cNvPr id="4" name="Graphic 3" descr="Badge Question Mark with solid fill">
            <a:extLst>
              <a:ext uri="{FF2B5EF4-FFF2-40B4-BE49-F238E27FC236}">
                <a16:creationId xmlns:a16="http://schemas.microsoft.com/office/drawing/2014/main" id="{260D348E-B588-746D-05E3-8E4286C09D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800D17-8199-DDFC-4B3F-D6FBBBDB962B}"/>
              </a:ext>
            </a:extLst>
          </p:cNvPr>
          <p:cNvSpPr txBox="1"/>
          <p:nvPr/>
        </p:nvSpPr>
        <p:spPr>
          <a:xfrm>
            <a:off x="587828" y="5063382"/>
            <a:ext cx="4496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Hvernig hefur liðið sýnt þetta á tímabilinu hingað til?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C47DAFE-6C52-EA58-8CD0-D968D6FC4C83}"/>
              </a:ext>
            </a:extLst>
          </p:cNvPr>
          <p:cNvSpPr txBox="1">
            <a:spLocks/>
          </p:cNvSpPr>
          <p:nvPr/>
        </p:nvSpPr>
        <p:spPr>
          <a:xfrm>
            <a:off x="587828" y="2022230"/>
            <a:ext cx="5027977" cy="281353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Hugsið um Gracious Professionalism®.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B9E0929-5900-8D75-5D57-3C294425B30C}"/>
              </a:ext>
            </a:extLst>
          </p:cNvPr>
          <p:cNvGrpSpPr/>
          <p:nvPr/>
        </p:nvGrpSpPr>
        <p:grpSpPr>
          <a:xfrm>
            <a:off x="5386725" y="1145429"/>
            <a:ext cx="6348075" cy="1423408"/>
            <a:chOff x="5032350" y="2677729"/>
            <a:chExt cx="6348075" cy="14234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8416E8C-6DEF-C9B3-9AA2-E9B015282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9BCE8D8-5F03-FA50-4A50-7FA47F3F7363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C331136-0072-8FB4-17FF-50E39C263641}"/>
              </a:ext>
            </a:extLst>
          </p:cNvPr>
          <p:cNvSpPr txBox="1"/>
          <p:nvPr/>
        </p:nvSpPr>
        <p:spPr>
          <a:xfrm>
            <a:off x="5798228" y="1387352"/>
            <a:ext cx="56075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Gracious Professionalism®: Við sýnum vönduð vinnubrögð, leggjum áherslu á gildi annarra og virðum einstaklinga og samfélagið.</a:t>
            </a:r>
          </a:p>
        </p:txBody>
      </p:sp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9DEE931-31FD-8557-5021-C2B9B2C5E7CA}"/>
              </a:ext>
            </a:extLst>
          </p:cNvPr>
          <p:cNvGrpSpPr/>
          <p:nvPr/>
        </p:nvGrpSpPr>
        <p:grpSpPr>
          <a:xfrm>
            <a:off x="5667688" y="1594907"/>
            <a:ext cx="6006108" cy="4272386"/>
            <a:chOff x="5728692" y="1907063"/>
            <a:chExt cx="6006108" cy="427238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285B628-BD49-DC4B-7DF2-B8710E5A7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9" b="99710" l="0" r="96289">
                          <a14:foregroundMark x1="13608" y1="10725" x2="14021" y2="36232"/>
                          <a14:foregroundMark x1="4948" y1="12464" x2="27629" y2="17681"/>
                          <a14:foregroundMark x1="27629" y1="17681" x2="92371" y2="9275"/>
                          <a14:foregroundMark x1="92371" y1="9275" x2="95052" y2="12754"/>
                          <a14:foregroundMark x1="92990" y1="2609" x2="88866" y2="6377"/>
                          <a14:foregroundMark x1="89691" y1="13913" x2="92990" y2="20870"/>
                          <a14:foregroundMark x1="96289" y1="4058" x2="92165" y2="11304"/>
                          <a14:foregroundMark x1="93402" y1="20000" x2="93608" y2="93623"/>
                          <a14:foregroundMark x1="93608" y1="93623" x2="93814" y2="95652"/>
                          <a14:foregroundMark x1="93196" y1="54783" x2="93608" y2="98551"/>
                          <a14:foregroundMark x1="95258" y1="97391" x2="91546" y2="87826"/>
                          <a14:foregroundMark x1="91546" y1="87826" x2="94227" y2="75362"/>
                          <a14:foregroundMark x1="94227" y1="75362" x2="92990" y2="39710"/>
                          <a14:foregroundMark x1="92990" y1="39710" x2="94227" y2="24638"/>
                          <a14:foregroundMark x1="94227" y1="24638" x2="86598" y2="18261"/>
                          <a14:foregroundMark x1="76082" y1="11884" x2="9691" y2="11304"/>
                          <a14:foregroundMark x1="9691" y1="11304" x2="4124" y2="14203"/>
                          <a14:foregroundMark x1="2474" y1="16522" x2="5155" y2="27826"/>
                          <a14:foregroundMark x1="5155" y1="27826" x2="2062" y2="56232"/>
                          <a14:foregroundMark x1="2062" y1="56232" x2="5155" y2="98261"/>
                          <a14:foregroundMark x1="5155" y1="98261" x2="1649" y2="99130"/>
                          <a14:foregroundMark x1="11753" y1="23188" x2="37320" y2="28116"/>
                          <a14:foregroundMark x1="32990" y1="22609" x2="19588" y2="22029"/>
                          <a14:foregroundMark x1="5567" y1="10145" x2="49897" y2="73043"/>
                          <a14:foregroundMark x1="49897" y1="73043" x2="61856" y2="82609"/>
                          <a14:foregroundMark x1="84124" y1="30435" x2="9072" y2="89275"/>
                          <a14:foregroundMark x1="9072" y1="89275" x2="8866" y2="89275"/>
                          <a14:foregroundMark x1="35670" y1="36812" x2="70722" y2="70725"/>
                          <a14:foregroundMark x1="65155" y1="37391" x2="80619" y2="60290"/>
                          <a14:foregroundMark x1="75052" y1="35362" x2="90309" y2="50145"/>
                          <a14:foregroundMark x1="82680" y1="25507" x2="0" y2="59420"/>
                          <a14:foregroundMark x1="77938" y1="20000" x2="18351" y2="40870"/>
                          <a14:foregroundMark x1="9278" y1="46087" x2="36289" y2="91304"/>
                          <a14:foregroundMark x1="36495" y1="94783" x2="94227" y2="68986"/>
                          <a14:foregroundMark x1="87835" y1="49855" x2="28041" y2="85507"/>
                          <a14:foregroundMark x1="9278" y1="57101" x2="21649" y2="88116"/>
                          <a14:foregroundMark x1="21649" y1="88116" x2="21856" y2="88406"/>
                          <a14:foregroundMark x1="22062" y1="56812" x2="44330" y2="77681"/>
                          <a14:foregroundMark x1="1649" y1="8696" x2="98351" y2="15072"/>
                          <a14:foregroundMark x1="98351" y1="15072" x2="96082" y2="96522"/>
                          <a14:foregroundMark x1="96082" y1="96522" x2="2887" y2="99710"/>
                          <a14:foregroundMark x1="2887" y1="99710" x2="1031" y2="88116"/>
                          <a14:foregroundMark x1="1031" y1="88116" x2="2474" y2="9275"/>
                          <a14:foregroundMark x1="86804" y1="23768" x2="83299" y2="27536"/>
                          <a14:foregroundMark x1="89485" y1="47826" x2="85979" y2="68986"/>
                          <a14:foregroundMark x1="71753" y1="89855" x2="71753" y2="89855"/>
                          <a14:foregroundMark x1="83505" y1="90725" x2="84536" y2="7884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28692" y="1907063"/>
              <a:ext cx="6006108" cy="4272386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6DEAE0D-99C9-5E13-EDEA-D46DB797824D}"/>
                </a:ext>
              </a:extLst>
            </p:cNvPr>
            <p:cNvSpPr/>
            <p:nvPr/>
          </p:nvSpPr>
          <p:spPr>
            <a:xfrm>
              <a:off x="6209454" y="2593008"/>
              <a:ext cx="1504991" cy="51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96276" y="1145429"/>
            <a:ext cx="9682844" cy="5471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Haldið áfram að þróa lausnina.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587828" y="2438439"/>
            <a:ext cx="423992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Teiknið lausnina og útskýrið hvernig hún leysir vandamálið.</a:t>
            </a:r>
          </a:p>
          <a:p>
            <a:endParaRPr/>
          </a:p>
          <a:p>
            <a:r>
              <a:t>Íhugið að búa til frumgerðarlíkan.</a:t>
            </a:r>
          </a:p>
          <a:p>
            <a:endParaRPr/>
          </a:p>
          <a:p>
            <a:r>
              <a:t>Skráið ferlið við þróun lausnarinnar á skipulagssíðu nýsköpunarverkefnisins, blaðsíðu 29 í verkfræðidagbókinni.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24A8DC-E3E5-F275-A97E-27E807FCB066}"/>
              </a:ext>
            </a:extLst>
          </p:cNvPr>
          <p:cNvSpPr txBox="1"/>
          <p:nvPr/>
        </p:nvSpPr>
        <p:spPr>
          <a:xfrm>
            <a:off x="6209454" y="2300620"/>
            <a:ext cx="48820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Lýsið ferlinu sem þið fylgduð við að þróa nýstárlegu lausnina.</a:t>
            </a:r>
          </a:p>
        </p:txBody>
      </p:sp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72430" y="1145429"/>
            <a:ext cx="9682844" cy="183463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Haldið áfram að prófa og bæta vélmennið og viðbætur þess í vélmennaleiknum.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1872430" y="3416274"/>
            <a:ext cx="3972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Getið þið sameinað verkefnalausnir í eitt forrit?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71161F-29AC-BF8F-63B1-4737AB5CC114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35F9E7-96B8-535C-22CE-95845A74E90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6D8BA9E1-1A35-7AD4-D86F-320538D140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B499014-F0DD-4202-6A5A-3B029D7330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9618" y="2546764"/>
            <a:ext cx="5489588" cy="366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Getið þið lýst lausninni þannig að hún sé auðskilin fyrir aðra?</a:t>
            </a:r>
          </a:p>
          <a:p>
            <a:r>
              <a:t>Við hvern getið þið deilt lausninni til að fá endurgjöf?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90AF9280-7AB4-AE90-1034-9CFDC3AB61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D1023-6277-6DC4-687A-20C9A040A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91FD1E4-C23C-2AF4-D9E8-0326CEE9E369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6C81C8CD-791C-E79D-6A09-6BFFBEA7777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EAF39965-5B00-988E-2464-42884337E00C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E7C09B9-7D88-6709-9A37-BD48BBB71B90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Hvernig getið þið ítrað og bætt vélmennahönnunina eða viðbæturnar?</a:t>
            </a:r>
          </a:p>
          <a:p>
            <a:r>
              <a:t>Hvernig metið þið hvort vélmennið nær árangri í verkefni eða hvort það þarf úrbætur?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24E8CA7-37CA-4645-AE71-698720AC5437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8FEAE2D-B16B-0D1C-FDC5-3FE6B50AF06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74DC97E6-6826-DF5E-0778-DD246F20303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B25C3C13-DA80-229E-89E5-9829D00F50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806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Miðlun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098" y="1036953"/>
            <a:ext cx="9791701" cy="18213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Deilið vélmennafærninni sem þið æfðuð og vinnunni sem þið lukuð við í nýsköpunarverkefninu.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2986904-64DC-FD56-F643-7472FA513A9B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7CD0D25F-34A1-567C-A361-0E5DF4131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40158AB4-4772-AE56-2C4F-20A075C5B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B0F0CC8B-B990-5922-0A4B-27D347F8F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  <ds:schemaRef ds:uri="c7bc20cd-f3b5-4cb9-9099-b7d1e4c3c983"/>
    <ds:schemaRef ds:uri="7c8aad47-528b-43f4-b615-4953615f0d4f"/>
  </ds:schemaRefs>
</ds:datastoreItem>
</file>

<file path=customXml/itemProps2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56D6F5-D42D-468A-9A08-29E8B88E4A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8aad47-528b-43f4-b615-4953615f0d4f"/>
    <ds:schemaRef ds:uri="c7bc20cd-f3b5-4cb9-9099-b7d1e4c3c983"/>
    <ds:schemaRef ds:uri="0bfdc619-4bd5-4a26-8e37-4be4446dc2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1989</TotalTime>
  <Words>771</Words>
  <Application>Microsoft Office PowerPoint</Application>
  <PresentationFormat>Widescreen</PresentationFormat>
  <Paragraphs>81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Roboto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Brynjólfur Stefánsson</cp:lastModifiedBy>
  <cp:revision>93</cp:revision>
  <dcterms:created xsi:type="dcterms:W3CDTF">2020-04-21T20:33:01Z</dcterms:created>
  <dcterms:modified xsi:type="dcterms:W3CDTF">2026-08-11T21:23:23Z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4540600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